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707" r:id="rId5"/>
  </p:sldMasterIdLst>
  <p:notesMasterIdLst>
    <p:notesMasterId r:id="rId171"/>
  </p:notesMasterIdLst>
  <p:sldIdLst>
    <p:sldId id="257" r:id="rId6"/>
    <p:sldId id="258" r:id="rId7"/>
    <p:sldId id="259" r:id="rId8"/>
    <p:sldId id="260" r:id="rId9"/>
    <p:sldId id="261" r:id="rId10"/>
    <p:sldId id="262" r:id="rId11"/>
    <p:sldId id="263" r:id="rId12"/>
    <p:sldId id="265" r:id="rId13"/>
    <p:sldId id="266" r:id="rId14"/>
    <p:sldId id="267" r:id="rId15"/>
    <p:sldId id="270" r:id="rId16"/>
    <p:sldId id="280" r:id="rId17"/>
    <p:sldId id="283" r:id="rId18"/>
    <p:sldId id="286" r:id="rId19"/>
    <p:sldId id="289" r:id="rId20"/>
    <p:sldId id="292" r:id="rId21"/>
    <p:sldId id="295" r:id="rId22"/>
    <p:sldId id="298" r:id="rId23"/>
    <p:sldId id="301" r:id="rId24"/>
    <p:sldId id="304" r:id="rId25"/>
    <p:sldId id="307" r:id="rId26"/>
    <p:sldId id="310" r:id="rId27"/>
    <p:sldId id="313" r:id="rId28"/>
    <p:sldId id="316" r:id="rId29"/>
    <p:sldId id="319" r:id="rId30"/>
    <p:sldId id="322" r:id="rId31"/>
    <p:sldId id="325" r:id="rId32"/>
    <p:sldId id="328" r:id="rId33"/>
    <p:sldId id="331" r:id="rId34"/>
    <p:sldId id="334" r:id="rId35"/>
    <p:sldId id="337" r:id="rId36"/>
    <p:sldId id="340" r:id="rId37"/>
    <p:sldId id="343" r:id="rId38"/>
    <p:sldId id="346" r:id="rId39"/>
    <p:sldId id="349" r:id="rId40"/>
    <p:sldId id="352" r:id="rId41"/>
    <p:sldId id="355" r:id="rId42"/>
    <p:sldId id="358" r:id="rId43"/>
    <p:sldId id="361" r:id="rId44"/>
    <p:sldId id="364" r:id="rId45"/>
    <p:sldId id="367" r:id="rId46"/>
    <p:sldId id="370" r:id="rId47"/>
    <p:sldId id="373" r:id="rId48"/>
    <p:sldId id="376" r:id="rId49"/>
    <p:sldId id="379" r:id="rId50"/>
    <p:sldId id="382" r:id="rId51"/>
    <p:sldId id="385" r:id="rId52"/>
    <p:sldId id="388" r:id="rId53"/>
    <p:sldId id="391" r:id="rId54"/>
    <p:sldId id="394" r:id="rId55"/>
    <p:sldId id="397" r:id="rId56"/>
    <p:sldId id="400" r:id="rId57"/>
    <p:sldId id="403" r:id="rId58"/>
    <p:sldId id="406" r:id="rId59"/>
    <p:sldId id="409" r:id="rId60"/>
    <p:sldId id="410" r:id="rId61"/>
    <p:sldId id="411" r:id="rId62"/>
    <p:sldId id="412" r:id="rId63"/>
    <p:sldId id="413" r:id="rId64"/>
    <p:sldId id="414" r:id="rId65"/>
    <p:sldId id="415" r:id="rId66"/>
    <p:sldId id="416" r:id="rId67"/>
    <p:sldId id="417" r:id="rId68"/>
    <p:sldId id="418" r:id="rId69"/>
    <p:sldId id="419" r:id="rId70"/>
    <p:sldId id="26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49" r:id="rId101"/>
    <p:sldId id="450" r:id="rId102"/>
    <p:sldId id="451" r:id="rId103"/>
    <p:sldId id="452" r:id="rId104"/>
    <p:sldId id="453"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69" r:id="rId121"/>
    <p:sldId id="470" r:id="rId122"/>
    <p:sldId id="471" r:id="rId123"/>
    <p:sldId id="472" r:id="rId124"/>
    <p:sldId id="473" r:id="rId125"/>
    <p:sldId id="474" r:id="rId126"/>
    <p:sldId id="475" r:id="rId127"/>
    <p:sldId id="476" r:id="rId128"/>
    <p:sldId id="477"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08" r:id="rId160"/>
    <p:sldId id="509" r:id="rId161"/>
    <p:sldId id="510" r:id="rId162"/>
    <p:sldId id="511" r:id="rId163"/>
    <p:sldId id="512" r:id="rId164"/>
    <p:sldId id="513" r:id="rId165"/>
    <p:sldId id="514" r:id="rId166"/>
    <p:sldId id="515" r:id="rId167"/>
    <p:sldId id="516" r:id="rId168"/>
    <p:sldId id="517" r:id="rId169"/>
    <p:sldId id="518" r:id="rId170"/>
  </p:sldIdLst>
  <p:sldSz cx="9144000" cy="6858000" type="screen4x3"/>
  <p:notesSz cx="6858000" cy="9144000"/>
  <p:custDataLst>
    <p:tags r:id="rId172"/>
  </p:custDataLst>
  <p:defaultTextStyle>
    <a:defPPr>
      <a:defRPr lang="pt"/>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p:cViewPr varScale="1">
        <p:scale>
          <a:sx n="51" d="100"/>
          <a:sy n="51" d="100"/>
        </p:scale>
        <p:origin x="629" y="38"/>
      </p:cViewPr>
      <p:guideLst>
        <p:guide orient="horz" pos="2160"/>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theme" Target="theme/theme1.xml"/><Relationship Id="rId170" Type="http://schemas.openxmlformats.org/officeDocument/2006/relationships/slide" Target="slides/slide165.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notesMaster" Target="notesMasters/notesMaster1.xml"/><Relationship Id="rId176" Type="http://schemas.openxmlformats.org/officeDocument/2006/relationships/tableStyles" Target="tableStyle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4.xml"/><Relationship Id="rId9" Type="http://schemas.openxmlformats.org/officeDocument/2006/relationships/slide" Target="slides/slide4.xml"/><Relationship Id="rId172" Type="http://schemas.openxmlformats.org/officeDocument/2006/relationships/tags" Target="tags/tag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0D1BF-4234-4438-8204-ECA1B188982B}" type="datetimeFigureOut">
              <a:rPr lang="ko-KR" altLang="en-US" smtClean="0"/>
              <a:t>2023-09-25</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EDB54-BF67-40DA-AB6C-EB6B49F53C3B}" type="slidenum">
              <a:rPr lang="ko-KR" altLang="en-US" smtClean="0"/>
              <a:t>‹#›</a:t>
            </a:fld>
            <a:endParaRPr lang="ko-KR" altLang="en-US"/>
          </a:p>
        </p:txBody>
      </p:sp>
    </p:spTree>
    <p:extLst>
      <p:ext uri="{BB962C8B-B14F-4D97-AF65-F5344CB8AC3E}">
        <p14:creationId xmlns:p14="http://schemas.microsoft.com/office/powerpoint/2010/main" val="27620012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14</a:t>
            </a:fld>
            <a:endParaRPr lang="ko-KR" altLang="en-US"/>
          </a:p>
        </p:txBody>
      </p:sp>
    </p:spTree>
    <p:extLst>
      <p:ext uri="{BB962C8B-B14F-4D97-AF65-F5344CB8AC3E}">
        <p14:creationId xmlns:p14="http://schemas.microsoft.com/office/powerpoint/2010/main" val="239109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16</a:t>
            </a:fld>
            <a:endParaRPr lang="ko-KR" altLang="en-US"/>
          </a:p>
        </p:txBody>
      </p:sp>
    </p:spTree>
    <p:extLst>
      <p:ext uri="{BB962C8B-B14F-4D97-AF65-F5344CB8AC3E}">
        <p14:creationId xmlns:p14="http://schemas.microsoft.com/office/powerpoint/2010/main" val="357974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649A64D-2590-4276-B419-970BEAD28F3D}" type="slidenum">
              <a:rPr lang="ko-KR" altLang="en-US" smtClean="0"/>
              <a:t>139</a:t>
            </a:fld>
            <a:endParaRPr lang="ko-KR" altLang="en-US"/>
          </a:p>
        </p:txBody>
      </p:sp>
    </p:spTree>
    <p:extLst>
      <p:ext uri="{BB962C8B-B14F-4D97-AF65-F5344CB8AC3E}">
        <p14:creationId xmlns:p14="http://schemas.microsoft.com/office/powerpoint/2010/main" val="202449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39F6BD9-3F5C-4E8E-BC76-4FA72C741E6A}" type="slidenum">
              <a:rPr lang="ko-KR" altLang="en-US" smtClean="0"/>
              <a:t>160</a:t>
            </a:fld>
            <a:endParaRPr lang="ko-KR" altLang="en-US"/>
          </a:p>
        </p:txBody>
      </p:sp>
    </p:spTree>
    <p:extLst>
      <p:ext uri="{BB962C8B-B14F-4D97-AF65-F5344CB8AC3E}">
        <p14:creationId xmlns:p14="http://schemas.microsoft.com/office/powerpoint/2010/main" val="3590990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6.xml"/><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8.jpeg"/></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6.xml"/></Relationships>
</file>

<file path=ppt/slides/_rels/slide11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6.xml"/></Relationships>
</file>

<file path=ppt/slides/_rels/slide11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74.jpe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6.xml"/></Relationships>
</file>

<file path=ppt/slides/_rels/slide12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6.xml"/></Relationships>
</file>

<file path=ppt/slides/_rels/slide12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6.xml"/></Relationships>
</file>

<file path=ppt/slides/_rels/slide12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6.xml"/></Relationships>
</file>

<file path=ppt/slides/_rels/slide1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6.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80.jpe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6.xml"/></Relationships>
</file>

<file path=ppt/slides/_rels/slide13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6.xml"/></Relationships>
</file>

<file path=ppt/slides/_rels/slide13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6.xml"/></Relationships>
</file>

<file path=ppt/slides/_rels/slide13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6.xml"/></Relationships>
</file>

<file path=ppt/slides/_rels/slide1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6.xml"/></Relationships>
</file>

<file path=ppt/slides/_rels/slide1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6.xml"/></Relationships>
</file>

<file path=ppt/slides/_rels/slide14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6.xml"/></Relationships>
</file>

<file path=ppt/slides/_rels/slide14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6.xml"/></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91.jpeg"/></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6.xml"/></Relationships>
</file>

<file path=ppt/slides/_rels/slide15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6.xml"/></Relationships>
</file>

<file path=ppt/slides/_rels/slide15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6.xml"/></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34.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36.jpe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2.jpe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8.gif"/></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8.gif"/><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5.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p>
            <a:r xmlns:a="http://schemas.openxmlformats.org/drawingml/2006/main">
              <a:rPr lang="pt" altLang="ko-KR" b="1">
                <a:solidFill>
                  <a:schemeClr val="tx1">
                    <a:lumMod val="50000"/>
                    <a:lumOff val="50000"/>
                  </a:schemeClr>
                </a:solidFill>
              </a:rPr>
              <a:t>Nº 16</a:t>
            </a:r>
            <a:r xmlns:a="http://schemas.openxmlformats.org/drawingml/2006/main">
              <a:rPr lang="pt" altLang="en-US" b="1">
                <a:solidFill>
                  <a:schemeClr val="tx1">
                    <a:lumMod val="50000"/>
                    <a:lumOff val="50000"/>
                  </a:schemeClr>
                </a:solidFill>
              </a:rPr>
              <a:t> </a:t>
            </a:r>
            <a:r xmlns:a="http://schemas.openxmlformats.org/drawingml/2006/main">
              <a:rPr lang="pt" altLang="ko-KR" b="1">
                <a:solidFill>
                  <a:schemeClr val="tx1">
                    <a:lumMod val="50000"/>
                    <a:lumOff val="50000"/>
                  </a:schemeClr>
                </a:solidFill>
              </a:rPr>
              <a:t>O</a:t>
            </a:r>
            <a:r xmlns:a="http://schemas.openxmlformats.org/drawingml/2006/main">
              <a:rPr lang="pt" altLang="en-US" b="1">
                <a:solidFill>
                  <a:schemeClr val="tx1">
                    <a:lumMod val="50000"/>
                    <a:lumOff val="50000"/>
                  </a:schemeClr>
                </a:solidFill>
              </a:rPr>
              <a:t> </a:t>
            </a:r>
            <a:r xmlns:a="http://schemas.openxmlformats.org/drawingml/2006/main">
              <a:rPr lang="pt" altLang="ko-KR" b="1">
                <a:solidFill>
                  <a:schemeClr val="tx1">
                    <a:lumMod val="50000"/>
                    <a:lumOff val="50000"/>
                  </a:schemeClr>
                </a:solidFill>
              </a:rPr>
              <a:t>Palavra</a:t>
            </a:r>
            <a:r xmlns:a="http://schemas.openxmlformats.org/drawingml/2006/main">
              <a:rPr lang="pt" altLang="en-US" b="1">
                <a:solidFill>
                  <a:schemeClr val="tx1">
                    <a:lumMod val="50000"/>
                    <a:lumOff val="50000"/>
                  </a:schemeClr>
                </a:solidFill>
              </a:rPr>
              <a:t> </a:t>
            </a:r>
            <a:r xmlns:a="http://schemas.openxmlformats.org/drawingml/2006/main">
              <a:rPr lang="pt" altLang="ko-KR" b="1">
                <a:solidFill>
                  <a:schemeClr val="tx1">
                    <a:lumMod val="50000"/>
                    <a:lumOff val="50000"/>
                  </a:schemeClr>
                </a:solidFill>
              </a:rPr>
              <a:t>de</a:t>
            </a:r>
            <a:r xmlns:a="http://schemas.openxmlformats.org/drawingml/2006/main">
              <a:rPr lang="pt" altLang="en-US" b="1">
                <a:solidFill>
                  <a:schemeClr val="tx1">
                    <a:lumMod val="50000"/>
                    <a:lumOff val="50000"/>
                  </a:schemeClr>
                </a:solidFill>
              </a:rPr>
              <a:t> </a:t>
            </a:r>
            <a:r xmlns:a="http://schemas.openxmlformats.org/drawingml/2006/main">
              <a:rPr lang="pt" altLang="ko-KR" b="1">
                <a:solidFill>
                  <a:schemeClr val="tx1">
                    <a:lumMod val="50000"/>
                    <a:lumOff val="50000"/>
                  </a:schemeClr>
                </a:solidFill>
              </a:rPr>
              <a:t>Deus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323439"/>
          </a:xfrm>
          <a:prstGeom prst="rect">
            <a:avLst/>
          </a:prstGeom>
          <a:noFill/>
        </p:spPr>
        <p:txBody>
          <a:bodyPr wrap="square" rtlCol="0">
            <a:spAutoFit/>
          </a:bodyPr>
          <a:lstStyle/>
          <a:p>
            <a:pPr xmlns:a="http://schemas.openxmlformats.org/drawingml/2006/main" algn="ctr"/>
            <a:r xmlns:a="http://schemas.openxmlformats.org/drawingml/2006/main">
              <a:rPr lang="pt" altLang="ko-KR" sz="4000"/>
              <a:t>Deus chamou Moisés</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192" y="1782108"/>
            <a:ext cx="4769808" cy="3873061"/>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pt" altLang="ko-KR" sz="4000">
                <a:solidFill>
                  <a:srgbClr val="FF0000"/>
                </a:solidFill>
              </a:rPr>
              <a:t>Teste de hoje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7919" y="5503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370" y="73311"/>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pt" altLang="ko-KR" sz="3200">
                <a:solidFill>
                  <a:schemeClr val="tx1">
                    <a:lumMod val="65000"/>
                    <a:lumOff val="35000"/>
                  </a:schemeClr>
                </a:solidFill>
              </a:rPr>
              <a:t>Quando Moisés ouviu a voz de Deus, o que ele viu?</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pt" altLang="en-US" sz="2800">
                <a:solidFill>
                  <a:schemeClr val="tx1">
                    <a:lumMod val="65000"/>
                    <a:lumOff val="35000"/>
                  </a:schemeClr>
                </a:solidFill>
              </a:rPr>
              <a:t>① </a:t>
            </a:r>
            <a:r xmlns:a="http://schemas.openxmlformats.org/drawingml/2006/main">
              <a:rPr lang="pt" altLang="ko-KR" sz="2800">
                <a:solidFill>
                  <a:schemeClr val="tx1">
                    <a:lumMod val="65000"/>
                    <a:lumOff val="35000"/>
                  </a:schemeClr>
                </a:solidFill>
              </a:rPr>
              <a:t>linda videira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pt" altLang="en-US" sz="2800">
                <a:solidFill>
                  <a:schemeClr val="tx1">
                    <a:lumMod val="65000"/>
                    <a:lumOff val="35000"/>
                  </a:schemeClr>
                </a:solidFill>
              </a:rPr>
              <a:t>② </a:t>
            </a:r>
            <a:r xmlns:a="http://schemas.openxmlformats.org/drawingml/2006/main">
              <a:rPr lang="pt" altLang="ko-KR" sz="2800">
                <a:solidFill>
                  <a:schemeClr val="tx1">
                    <a:lumMod val="65000"/>
                    <a:lumOff val="35000"/>
                  </a:schemeClr>
                </a:solidFill>
              </a:rPr>
              <a:t>nuvem e trovão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pt" altLang="en-US" sz="2800">
                <a:solidFill>
                  <a:schemeClr val="tx1">
                    <a:lumMod val="65000"/>
                    <a:lumOff val="35000"/>
                  </a:schemeClr>
                </a:solidFill>
              </a:rPr>
              <a:t>③ </a:t>
            </a:r>
            <a:r xmlns:a="http://schemas.openxmlformats.org/drawingml/2006/main">
              <a:rPr lang="pt" altLang="ko-KR" sz="2800">
                <a:solidFill>
                  <a:schemeClr val="tx1">
                    <a:lumMod val="65000"/>
                    <a:lumOff val="35000"/>
                  </a:schemeClr>
                </a:solidFill>
              </a:rPr>
              <a:t>sarça ardente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pt" altLang="en-US" sz="2800">
                <a:solidFill>
                  <a:schemeClr val="tx1">
                    <a:lumMod val="65000"/>
                    <a:lumOff val="35000"/>
                  </a:schemeClr>
                </a:solidFill>
              </a:rPr>
              <a:t>④ </a:t>
            </a:r>
            <a:r xmlns:a="http://schemas.openxmlformats.org/drawingml/2006/main">
              <a:rPr lang="pt" altLang="ko-KR" sz="2800">
                <a:solidFill>
                  <a:schemeClr val="tx1">
                    <a:lumMod val="65000"/>
                    <a:lumOff val="35000"/>
                  </a:schemeClr>
                </a:solidFill>
              </a:rPr>
              <a:t>mar dividido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391"/>
            <a:ext cx="8712968" cy="523220"/>
          </a:xfrm>
          <a:prstGeom prst="rect">
            <a:avLst/>
          </a:prstGeom>
          <a:noFill/>
        </p:spPr>
        <p:txBody>
          <a:bodyPr wrap="square" rtlCol="0">
            <a:spAutoFit/>
          </a:bodyPr>
          <a:lstStyle/>
          <a:p>
            <a:r xmlns:a="http://schemas.openxmlformats.org/drawingml/2006/main">
              <a:rPr lang="pt" altLang="en-US" sz="2800">
                <a:solidFill>
                  <a:srgbClr val="FF0000"/>
                </a:solidFill>
              </a:rPr>
              <a:t>③ </a:t>
            </a:r>
            <a:r xmlns:a="http://schemas.openxmlformats.org/drawingml/2006/main">
              <a:rPr lang="pt" altLang="ko-KR" sz="2800">
                <a:solidFill>
                  <a:srgbClr val="FF0000"/>
                </a:solidFill>
              </a:rPr>
              <a:t>sarça ardente</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b="1">
                <a:solidFill>
                  <a:schemeClr val="tx1">
                    <a:lumMod val="50000"/>
                    <a:lumOff val="50000"/>
                  </a:schemeClr>
                </a:solidFill>
              </a:rPr>
              <a:t>Nº 25 A Palavra de Deus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4400"/>
              <a:t>Gideão e seus 300 homens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그림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1849141"/>
            <a:ext cx="5364088" cy="4028131"/>
          </a:xfrm>
          <a:prstGeom prst="rect">
            <a:avLst/>
          </a:prstGeom>
        </p:spPr>
      </p:pic>
    </p:spTree>
    <p:extLst>
      <p:ext uri="{BB962C8B-B14F-4D97-AF65-F5344CB8AC3E}">
        <p14:creationId xmlns:p14="http://schemas.microsoft.com/office/powerpoint/2010/main" val="1841279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4000">
                <a:solidFill>
                  <a:srgbClr val="FF0000"/>
                </a:solidFill>
              </a:rPr>
              <a:t>Hoje</a:t>
            </a:r>
            <a:r xmlns:a="http://schemas.openxmlformats.org/drawingml/2006/main">
              <a:rPr lang="pt" altLang="en-US" sz="4000">
                <a:solidFill>
                  <a:srgbClr val="FF0000"/>
                </a:solidFill>
              </a:rPr>
              <a:t> </a:t>
            </a:r>
            <a:r xmlns:a="http://schemas.openxmlformats.org/drawingml/2006/main">
              <a:rPr lang="pt" altLang="ko-KR" sz="4000">
                <a:solidFill>
                  <a:srgbClr val="FF0000"/>
                </a:solidFill>
              </a:rPr>
              <a:t>Palavra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3600"/>
              <a:t>Quando o anjo do Senhor apareceu a Gideão, ele disse: “O Senhor está com você, poderoso guerreiro”.</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t" altLang="ko-KR" sz="2800">
                <a:solidFill>
                  <a:schemeClr val="tx1">
                    <a:lumMod val="65000"/>
                    <a:lumOff val="35000"/>
                  </a:schemeClr>
                </a:solidFill>
              </a:rPr>
              <a:t>Juízes</a:t>
            </a:r>
            <a:r xmlns:a="http://schemas.openxmlformats.org/drawingml/2006/main">
              <a:rPr lang="pt" altLang="en-US" sz="2800">
                <a:solidFill>
                  <a:schemeClr val="tx1">
                    <a:lumMod val="65000"/>
                    <a:lumOff val="35000"/>
                  </a:schemeClr>
                </a:solidFill>
              </a:rPr>
              <a:t> </a:t>
            </a:r>
            <a:r xmlns:a="http://schemas.openxmlformats.org/drawingml/2006/main">
              <a:rPr lang="pt"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74262639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48295"/>
            <a:ext cx="5314963" cy="2664297"/>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420888"/>
            <a:ext cx="4716016" cy="3024337"/>
          </a:xfrm>
          <a:prstGeom prst="rect">
            <a:avLst/>
          </a:prstGeom>
        </p:spPr>
      </p:pic>
      <p:sp>
        <p:nvSpPr>
          <p:cNvPr id="5" name="TextBox 4"/>
          <p:cNvSpPr txBox="1"/>
          <p:nvPr/>
        </p:nvSpPr>
        <p:spPr>
          <a:xfrm>
            <a:off x="90389" y="5511706"/>
            <a:ext cx="8963222"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2600">
                <a:solidFill>
                  <a:schemeClr val="tx1">
                    <a:lumMod val="65000"/>
                    <a:lumOff val="35000"/>
                  </a:schemeClr>
                </a:solidFill>
              </a:rPr>
              <a:t>O anjo do Senhor apareceu a Gideão e disse: “Deus está com você, poderoso guerreiro”. Deus deu-lhe segurança através do orvalho e do velo.</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4427984" cy="5445224"/>
          </a:xfrm>
          <a:prstGeom prst="rect">
            <a:avLst/>
          </a:prstGeom>
        </p:spPr>
      </p:pic>
    </p:spTree>
    <p:extLst>
      <p:ext uri="{BB962C8B-B14F-4D97-AF65-F5344CB8AC3E}">
        <p14:creationId xmlns:p14="http://schemas.microsoft.com/office/powerpoint/2010/main" val="218286999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1"/>
            <a:ext cx="9144000" cy="55172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5" name="TextBox 4"/>
          <p:cNvSpPr txBox="1"/>
          <p:nvPr/>
        </p:nvSpPr>
        <p:spPr>
          <a:xfrm>
            <a:off x="251520" y="551758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2800">
                <a:solidFill>
                  <a:schemeClr val="tx1">
                    <a:lumMod val="65000"/>
                    <a:lumOff val="35000"/>
                  </a:schemeClr>
                </a:solidFill>
              </a:rPr>
              <a:t>Quando ele teve confiança de que Deus o havia chamado, ele derrubou Baal e seu altar que os israelitas adoravam.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789" y="-7405"/>
            <a:ext cx="6300192" cy="5236605"/>
          </a:xfrm>
          <a:prstGeom prst="rect">
            <a:avLst/>
          </a:prstGeom>
        </p:spPr>
      </p:pic>
    </p:spTree>
    <p:extLst>
      <p:ext uri="{BB962C8B-B14F-4D97-AF65-F5344CB8AC3E}">
        <p14:creationId xmlns:p14="http://schemas.microsoft.com/office/powerpoint/2010/main" val="182651601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73216"/>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2800">
                <a:solidFill>
                  <a:schemeClr val="tx1">
                    <a:lumMod val="65000"/>
                    <a:lumOff val="35000"/>
                  </a:schemeClr>
                </a:solidFill>
              </a:rPr>
              <a:t>Deus disse a Gideão para escolher guerreiros para derrotar os midianitas. De acordo com a instrução de Deus, apenas 300 homens foram escolhidos.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12"/>
            <a:ext cx="9127908" cy="5288996"/>
          </a:xfrm>
          <a:prstGeom prst="rect">
            <a:avLst/>
          </a:prstGeom>
        </p:spPr>
      </p:pic>
    </p:spTree>
    <p:extLst>
      <p:ext uri="{BB962C8B-B14F-4D97-AF65-F5344CB8AC3E}">
        <p14:creationId xmlns:p14="http://schemas.microsoft.com/office/powerpoint/2010/main" val="366097274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82" y="5552504"/>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2800">
                <a:solidFill>
                  <a:schemeClr val="tx1">
                    <a:lumMod val="65000"/>
                    <a:lumOff val="35000"/>
                  </a:schemeClr>
                </a:solidFill>
              </a:rPr>
              <a:t>Deus deu-lhe um plano maravilhoso para atacá-los. Deus permitiu que eles tivessem trombetas e jarros vazios com tochas dentro.</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0"/>
            <a:ext cx="9144000" cy="5525852"/>
          </a:xfrm>
          <a:prstGeom prst="rect">
            <a:avLst/>
          </a:prstGeom>
        </p:spPr>
      </p:pic>
    </p:spTree>
    <p:extLst>
      <p:ext uri="{BB962C8B-B14F-4D97-AF65-F5344CB8AC3E}">
        <p14:creationId xmlns:p14="http://schemas.microsoft.com/office/powerpoint/2010/main" val="22954007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3"/>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2800">
                <a:solidFill>
                  <a:schemeClr val="tx1">
                    <a:lumMod val="65000"/>
                    <a:lumOff val="35000"/>
                  </a:schemeClr>
                </a:solidFill>
              </a:rPr>
              <a:t>À noite, Gideão e seus 300 homens executaram o plano que Deus lhes deu. Eles venceram a guerra contra os midianitas.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27908" cy="5517232"/>
          </a:xfrm>
          <a:prstGeom prst="rect">
            <a:avLst/>
          </a:prstGeom>
        </p:spPr>
      </p:pic>
    </p:spTree>
    <p:extLst>
      <p:ext uri="{BB962C8B-B14F-4D97-AF65-F5344CB8AC3E}">
        <p14:creationId xmlns:p14="http://schemas.microsoft.com/office/powerpoint/2010/main" val="246858942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4000">
                <a:solidFill>
                  <a:srgbClr val="FF0000"/>
                </a:solidFill>
              </a:rPr>
              <a:t>A lição de hoje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4981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720840"/>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3600">
                <a:solidFill>
                  <a:schemeClr val="tx1">
                    <a:lumMod val="65000"/>
                    <a:lumOff val="35000"/>
                  </a:schemeClr>
                </a:solidFill>
              </a:rPr>
              <a:t>Gideão e seus 300 homens venceram a guerra contra numerosos midianitas somente por obedecerem à ordem de Deus.</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pt" altLang="ko-KR" sz="3600">
                <a:solidFill>
                  <a:schemeClr val="tx1">
                    <a:lumMod val="65000"/>
                    <a:lumOff val="35000"/>
                  </a:schemeClr>
                </a:solidFill>
              </a:rPr>
              <a:t>O segredo para vencer na minha vida é obedecer a Deus.</a:t>
            </a:r>
          </a:p>
        </p:txBody>
      </p:sp>
    </p:spTree>
    <p:extLst>
      <p:ext uri="{BB962C8B-B14F-4D97-AF65-F5344CB8AC3E}">
        <p14:creationId xmlns:p14="http://schemas.microsoft.com/office/powerpoint/2010/main" val="53670184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3200"/>
              <a:t>Deus?</a:t>
            </a:r>
            <a:r xmlns:a="http://schemas.openxmlformats.org/drawingml/2006/main">
              <a:rPr lang="p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3600">
                <a:solidFill>
                  <a:srgbClr val="C00000"/>
                </a:solidFill>
              </a:rPr>
              <a:t>Deus..</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3600">
                <a:solidFill>
                  <a:schemeClr val="tx1">
                    <a:lumMod val="65000"/>
                    <a:lumOff val="35000"/>
                  </a:schemeClr>
                </a:solidFill>
              </a:rPr>
              <a:t>Ele é o Deus Todo-Poderoso que pode derrotar inúmeras forças inimigas com apenas 300 homens.</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54365830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4000">
                <a:solidFill>
                  <a:srgbClr val="FF0000"/>
                </a:solidFill>
              </a:rPr>
              <a:t>Teste de hoje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1182"/>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06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3600">
                <a:solidFill>
                  <a:schemeClr val="tx1">
                    <a:lumMod val="65000"/>
                    <a:lumOff val="35000"/>
                  </a:schemeClr>
                </a:solidFill>
              </a:rPr>
              <a:t>O que não foi usado por Gideão e seus 300 homens para derrotar o inimigo?</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en-US" sz="2800">
                <a:solidFill>
                  <a:schemeClr val="tx1">
                    <a:lumMod val="65000"/>
                    <a:lumOff val="35000"/>
                  </a:schemeClr>
                </a:solidFill>
              </a:rPr>
              <a:t>① </a:t>
            </a:r>
            <a:r xmlns:a="http://schemas.openxmlformats.org/drawingml/2006/main">
              <a:rPr lang="pt" altLang="ko-KR" sz="2800">
                <a:solidFill>
                  <a:schemeClr val="tx1">
                    <a:lumMod val="65000"/>
                    <a:lumOff val="35000"/>
                  </a:schemeClr>
                </a:solidFill>
              </a:rPr>
              <a:t>potes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en-US" sz="2800">
                <a:solidFill>
                  <a:schemeClr val="tx1">
                    <a:lumMod val="65000"/>
                    <a:lumOff val="35000"/>
                  </a:schemeClr>
                </a:solidFill>
              </a:rPr>
              <a:t>② </a:t>
            </a:r>
            <a:r xmlns:a="http://schemas.openxmlformats.org/drawingml/2006/main">
              <a:rPr lang="pt" altLang="ko-KR" sz="2800">
                <a:solidFill>
                  <a:schemeClr val="tx1">
                    <a:lumMod val="65000"/>
                    <a:lumOff val="35000"/>
                  </a:schemeClr>
                </a:solidFill>
              </a:rPr>
              <a:t>espadas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08817"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en-US" sz="2800">
                <a:solidFill>
                  <a:schemeClr val="tx1">
                    <a:lumMod val="65000"/>
                    <a:lumOff val="35000"/>
                  </a:schemeClr>
                </a:solidFill>
              </a:rPr>
              <a:t>③ </a:t>
            </a:r>
            <a:r xmlns:a="http://schemas.openxmlformats.org/drawingml/2006/main">
              <a:rPr lang="pt" altLang="ko-KR" sz="2800">
                <a:solidFill>
                  <a:schemeClr val="tx1">
                    <a:lumMod val="65000"/>
                    <a:lumOff val="35000"/>
                  </a:schemeClr>
                </a:solidFill>
              </a:rPr>
              <a:t>tochas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16842"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en-US" sz="2800">
                <a:solidFill>
                  <a:schemeClr val="tx1">
                    <a:lumMod val="65000"/>
                    <a:lumOff val="35000"/>
                  </a:schemeClr>
                </a:solidFill>
              </a:rPr>
              <a:t>④ </a:t>
            </a:r>
            <a:r xmlns:a="http://schemas.openxmlformats.org/drawingml/2006/main">
              <a:rPr lang="pt" altLang="ko-KR" sz="2800">
                <a:solidFill>
                  <a:schemeClr val="tx1">
                    <a:lumMod val="65000"/>
                    <a:lumOff val="35000"/>
                  </a:schemeClr>
                </a:solidFill>
              </a:rPr>
              <a:t>trombetas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4687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en-US" sz="2800">
                <a:solidFill>
                  <a:srgbClr val="FF0000"/>
                </a:solidFill>
              </a:rPr>
              <a:t>② </a:t>
            </a:r>
            <a:r xmlns:a="http://schemas.openxmlformats.org/drawingml/2006/main">
              <a:rPr lang="pt" altLang="ko-KR" sz="2800">
                <a:solidFill>
                  <a:srgbClr val="FF0000"/>
                </a:solidFill>
              </a:rPr>
              <a:t>espadas</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3668594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pt" altLang="ko-KR" sz="4000">
                <a:solidFill>
                  <a:srgbClr val="FF0000"/>
                </a:solidFill>
              </a:rPr>
              <a:t>Palavra de hoje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pt" altLang="ko-KR" sz="3600">
                <a:solidFill>
                  <a:schemeClr val="tx1">
                    <a:lumMod val="65000"/>
                    <a:lumOff val="35000"/>
                  </a:schemeClr>
                </a:solidFill>
              </a:rPr>
              <a:t>Quando o Senhor viu que ele tinha ido ver, Deus o chamou</a:t>
            </a:r>
          </a:p>
          <a:p>
            <a:r xmlns:a="http://schemas.openxmlformats.org/drawingml/2006/main">
              <a:rPr lang="pt" altLang="ko-KR" sz="3600">
                <a:solidFill>
                  <a:schemeClr val="tx1">
                    <a:lumMod val="65000"/>
                    <a:lumOff val="35000"/>
                  </a:schemeClr>
                </a:solidFill>
              </a:rPr>
              <a:t>de dentro do mato,</a:t>
            </a:r>
          </a:p>
          <a:p>
            <a:r xmlns:a="http://schemas.openxmlformats.org/drawingml/2006/main">
              <a:rPr lang="pt" altLang="ko-KR" sz="3600">
                <a:solidFill>
                  <a:schemeClr val="tx1">
                    <a:lumMod val="65000"/>
                    <a:lumOff val="35000"/>
                  </a:schemeClr>
                </a:solidFill>
              </a:rPr>
              <a:t>"Moisés! Moisés!" E Moisés disse: “Aqui estou”.</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pt" altLang="ko-KR" sz="2800">
                <a:solidFill>
                  <a:schemeClr val="tx1">
                    <a:lumMod val="65000"/>
                    <a:lumOff val="35000"/>
                  </a:schemeClr>
                </a:solidFill>
              </a:rPr>
              <a:t>Êxodo</a:t>
            </a:r>
            <a:r xmlns:a="http://schemas.openxmlformats.org/drawingml/2006/main">
              <a:rPr lang="pt" altLang="en-US" sz="2800">
                <a:solidFill>
                  <a:schemeClr val="tx1">
                    <a:lumMod val="65000"/>
                    <a:lumOff val="35000"/>
                  </a:schemeClr>
                </a:solidFill>
              </a:rPr>
              <a:t> </a:t>
            </a:r>
            <a:r xmlns:a="http://schemas.openxmlformats.org/drawingml/2006/main">
              <a:rPr lang="pt"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57418577"/>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4000">
                <a:solidFill>
                  <a:srgbClr val="FF0000"/>
                </a:solidFill>
              </a:rPr>
              <a:t>Hoje</a:t>
            </a:r>
            <a:r xmlns:a="http://schemas.openxmlformats.org/drawingml/2006/main">
              <a:rPr lang="pt" altLang="en-US" sz="4000">
                <a:solidFill>
                  <a:srgbClr val="FF0000"/>
                </a:solidFill>
              </a:rPr>
              <a:t> </a:t>
            </a:r>
            <a:r xmlns:a="http://schemas.openxmlformats.org/drawingml/2006/main">
              <a:rPr lang="pt" altLang="ko-KR" sz="4000">
                <a:solidFill>
                  <a:srgbClr val="FF0000"/>
                </a:solidFill>
              </a:rPr>
              <a:t>Palavra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3600"/>
              <a:t>Quando o anjo do Senhor apareceu a Gideão, ele disse: “O Senhor está com você, poderoso guerreiro”.</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t" altLang="ko-KR" sz="2800">
                <a:solidFill>
                  <a:schemeClr val="tx1">
                    <a:lumMod val="65000"/>
                    <a:lumOff val="35000"/>
                  </a:schemeClr>
                </a:solidFill>
              </a:rPr>
              <a:t>Juízes</a:t>
            </a:r>
            <a:r xmlns:a="http://schemas.openxmlformats.org/drawingml/2006/main">
              <a:rPr lang="pt" altLang="en-US" sz="2800">
                <a:solidFill>
                  <a:schemeClr val="tx1">
                    <a:lumMod val="65000"/>
                    <a:lumOff val="35000"/>
                  </a:schemeClr>
                </a:solidFill>
              </a:rPr>
              <a:t> </a:t>
            </a:r>
            <a:r xmlns:a="http://schemas.openxmlformats.org/drawingml/2006/main">
              <a:rPr lang="pt"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49608922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1" y="1412776"/>
            <a:ext cx="3514775" cy="369332"/>
          </a:xfrm>
          <a:prstGeom prst="rect">
            <a:avLst/>
          </a:prstGeom>
          <a:noFill/>
        </p:spPr>
        <p:txBody>
          <a:bodyPr wrap="square" rtlCol="0">
            <a:spAutoFit/>
          </a:bodyPr>
          <a:lstStyle/>
          <a:p>
            <a:r xmlns:a="http://schemas.openxmlformats.org/drawingml/2006/main">
              <a:rPr lang="pt" altLang="ko-KR" b="1">
                <a:solidFill>
                  <a:schemeClr val="tx1">
                    <a:lumMod val="50000"/>
                    <a:lumOff val="50000"/>
                  </a:schemeClr>
                </a:solidFill>
              </a:rPr>
              <a:t>Nº 26 A Palavra de Deus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105561"/>
            <a:ext cx="4032448" cy="1323439"/>
          </a:xfrm>
          <a:prstGeom prst="rect">
            <a:avLst/>
          </a:prstGeom>
          <a:noFill/>
        </p:spPr>
        <p:txBody>
          <a:bodyPr wrap="square" rtlCol="0">
            <a:spAutoFit/>
          </a:bodyPr>
          <a:lstStyle/>
          <a:p>
            <a:pPr xmlns:a="http://schemas.openxmlformats.org/drawingml/2006/main" algn="ctr"/>
            <a:r xmlns:a="http://schemas.openxmlformats.org/drawingml/2006/main">
              <a:rPr lang="pt" altLang="ko-KR" sz="4000"/>
              <a:t>Sansão, um guerreiro forte.</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59" y="1337427"/>
            <a:ext cx="4918423" cy="4728061"/>
          </a:xfrm>
          <a:prstGeom prst="rect">
            <a:avLst/>
          </a:prstGeom>
        </p:spPr>
      </p:pic>
    </p:spTree>
    <p:extLst>
      <p:ext uri="{BB962C8B-B14F-4D97-AF65-F5344CB8AC3E}">
        <p14:creationId xmlns:p14="http://schemas.microsoft.com/office/powerpoint/2010/main" val="1631787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pt" altLang="ko-KR" sz="4000">
                <a:solidFill>
                  <a:srgbClr val="FF0000"/>
                </a:solidFill>
              </a:rPr>
              <a:t>Palavra de hoje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pt" altLang="ko-KR" sz="3600">
                <a:solidFill>
                  <a:schemeClr val="tx1">
                    <a:lumMod val="65000"/>
                    <a:lumOff val="35000"/>
                  </a:schemeClr>
                </a:solidFill>
              </a:rPr>
              <a:t>A mulher deu à luz um menino e lhe deu o nome de Sansão. Ele cresceu e o Senhor o abençoou,</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pt" altLang="ko-KR" sz="2800">
                <a:solidFill>
                  <a:schemeClr val="tx1">
                    <a:lumMod val="65000"/>
                    <a:lumOff val="35000"/>
                  </a:schemeClr>
                </a:solidFill>
              </a:rPr>
              <a:t>Juízes</a:t>
            </a:r>
            <a:r xmlns:a="http://schemas.openxmlformats.org/drawingml/2006/main">
              <a:rPr lang="pt" altLang="en-US" sz="2800">
                <a:solidFill>
                  <a:schemeClr val="tx1">
                    <a:lumMod val="65000"/>
                    <a:lumOff val="35000"/>
                  </a:schemeClr>
                </a:solidFill>
              </a:rPr>
              <a:t> </a:t>
            </a:r>
            <a:r xmlns:a="http://schemas.openxmlformats.org/drawingml/2006/main">
              <a:rPr lang="pt"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1407816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p>
            <a:r xmlns:a="http://schemas.openxmlformats.org/drawingml/2006/main">
              <a:rPr lang="pt" altLang="ko-KR" sz="2500">
                <a:solidFill>
                  <a:schemeClr val="tx1">
                    <a:lumMod val="65000"/>
                    <a:lumOff val="35000"/>
                  </a:schemeClr>
                </a:solidFill>
              </a:rPr>
              <a:t>Havia um líder chamado Sansão entre os líderes israelitas. Ele era um homem a ser separado para Deus desde o nascimento.</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85" y="0"/>
            <a:ext cx="8172400" cy="5777410"/>
          </a:xfrm>
          <a:prstGeom prst="rect">
            <a:avLst/>
          </a:prstGeom>
        </p:spPr>
      </p:pic>
    </p:spTree>
    <p:extLst>
      <p:ext uri="{BB962C8B-B14F-4D97-AF65-F5344CB8AC3E}">
        <p14:creationId xmlns:p14="http://schemas.microsoft.com/office/powerpoint/2010/main" val="2108602892"/>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8963222" cy="1200329"/>
          </a:xfrm>
          <a:prstGeom prst="rect">
            <a:avLst/>
          </a:prstGeom>
          <a:noFill/>
        </p:spPr>
        <p:txBody>
          <a:bodyPr wrap="square" rtlCol="0">
            <a:spAutoFit/>
          </a:bodyPr>
          <a:lstStyle/>
          <a:p>
            <a:r xmlns:a="http://schemas.openxmlformats.org/drawingml/2006/main">
              <a:rPr lang="pt" altLang="ko-KR" sz="2400">
                <a:solidFill>
                  <a:schemeClr val="tx1">
                    <a:lumMod val="65000"/>
                    <a:lumOff val="35000"/>
                  </a:schemeClr>
                </a:solidFill>
              </a:rPr>
              <a:t>Sansão era um guerreiro muito forte. Por causa de Sansão, os filisteus e os outros países que os oprimiam não podiam oprimir os israelitas</a:t>
            </a:r>
            <a:r xmlns:a="http://schemas.openxmlformats.org/drawingml/2006/main">
              <a:rPr lang="pt" altLang="en-US" sz="2400">
                <a:solidFill>
                  <a:schemeClr val="tx1">
                    <a:lumMod val="65000"/>
                    <a:lumOff val="35000"/>
                  </a:schemeClr>
                </a:solidFill>
              </a:rPr>
              <a:t> </a:t>
            </a:r>
            <a:r xmlns:a="http://schemas.openxmlformats.org/drawingml/2006/main">
              <a:rPr lang="pt" altLang="ko-KR" sz="2400">
                <a:solidFill>
                  <a:schemeClr val="tx1">
                    <a:lumMod val="65000"/>
                    <a:lumOff val="35000"/>
                  </a:schemeClr>
                </a:solidFill>
              </a:rPr>
              <a:t>não mais.</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332656"/>
            <a:ext cx="7668344" cy="5040560"/>
          </a:xfrm>
          <a:prstGeom prst="rect">
            <a:avLst/>
          </a:prstGeom>
        </p:spPr>
      </p:pic>
    </p:spTree>
    <p:extLst>
      <p:ext uri="{BB962C8B-B14F-4D97-AF65-F5344CB8AC3E}">
        <p14:creationId xmlns:p14="http://schemas.microsoft.com/office/powerpoint/2010/main" val="356145357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10371"/>
            <a:ext cx="9054634" cy="830997"/>
          </a:xfrm>
          <a:prstGeom prst="rect">
            <a:avLst/>
          </a:prstGeom>
          <a:noFill/>
        </p:spPr>
        <p:txBody>
          <a:bodyPr wrap="square" rtlCol="0">
            <a:spAutoFit/>
          </a:bodyPr>
          <a:lstStyle/>
          <a:p>
            <a:r xmlns:a="http://schemas.openxmlformats.org/drawingml/2006/main">
              <a:rPr lang="pt" altLang="ko-KR" sz="2400">
                <a:solidFill>
                  <a:schemeClr val="tx1">
                    <a:lumMod val="65000"/>
                    <a:lumOff val="35000"/>
                  </a:schemeClr>
                </a:solidFill>
              </a:rPr>
              <a:t>Sua força vinha de seu cabelo. Mas seu cabelo foi raspado por ser enganado. Então, ele perdeu seu poder.</a:t>
            </a:r>
            <a:endParaRPr xmlns:a="http://schemas.openxmlformats.org/drawingml/2006/main" lang="ko-KR" altLang="en-US" sz="24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260029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pt" altLang="ko-KR" sz="2500">
                <a:solidFill>
                  <a:schemeClr val="tx1">
                    <a:lumMod val="65000"/>
                    <a:lumOff val="35000"/>
                  </a:schemeClr>
                </a:solidFill>
              </a:rPr>
              <a:t>Sansão foi capturado e ridicularizado pelo inimigo. Ele se arrependeu de ter sido enganado por causa da arrogância.</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4"/>
            <a:ext cx="9144000" cy="5732391"/>
          </a:xfrm>
          <a:prstGeom prst="rect">
            <a:avLst/>
          </a:prstGeom>
        </p:spPr>
      </p:pic>
    </p:spTree>
    <p:extLst>
      <p:ext uri="{BB962C8B-B14F-4D97-AF65-F5344CB8AC3E}">
        <p14:creationId xmlns:p14="http://schemas.microsoft.com/office/powerpoint/2010/main" val="43585672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pt" altLang="ko-KR" sz="2500">
                <a:solidFill>
                  <a:schemeClr val="tx1">
                    <a:lumMod val="65000"/>
                    <a:lumOff val="35000"/>
                  </a:schemeClr>
                </a:solidFill>
              </a:rPr>
              <a:t>Sansão orou a Deus para fortalecê-lo novamente. Deus respondeu à sua oração e finalmente lhe deu poder.</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11" y="188640"/>
            <a:ext cx="7812360" cy="5524571"/>
          </a:xfrm>
          <a:prstGeom prst="rect">
            <a:avLst/>
          </a:prstGeom>
        </p:spPr>
      </p:pic>
    </p:spTree>
    <p:extLst>
      <p:ext uri="{BB962C8B-B14F-4D97-AF65-F5344CB8AC3E}">
        <p14:creationId xmlns:p14="http://schemas.microsoft.com/office/powerpoint/2010/main" val="193130865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pt" altLang="ko-KR" sz="4000">
                <a:solidFill>
                  <a:srgbClr val="FF0000"/>
                </a:solidFill>
              </a:rPr>
              <a:t>A lição de hoje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6564" y="329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1015" y="917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p>
            <a:pPr xmlns:a="http://schemas.openxmlformats.org/drawingml/2006/main" algn="ctr"/>
            <a:r xmlns:a="http://schemas.openxmlformats.org/drawingml/2006/main">
              <a:rPr lang="pt" altLang="ko-KR" sz="3200">
                <a:solidFill>
                  <a:schemeClr val="tx1">
                    <a:lumMod val="65000"/>
                    <a:lumOff val="35000"/>
                  </a:schemeClr>
                </a:solidFill>
              </a:rPr>
              <a:t>Sansão foi um homem a quem foi dada uma graça e um chamado especial de Deus.</a:t>
            </a:r>
            <a:r xmlns:a="http://schemas.openxmlformats.org/drawingml/2006/main">
              <a:rPr lang="pt"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xmlns:a="http://schemas.openxmlformats.org/drawingml/2006/main" algn="ctr"/>
            <a:r xmlns:a="http://schemas.openxmlformats.org/drawingml/2006/main">
              <a:rPr lang="pt" altLang="ko-KR" sz="3200">
                <a:solidFill>
                  <a:schemeClr val="tx1">
                    <a:lumMod val="65000"/>
                    <a:lumOff val="35000"/>
                  </a:schemeClr>
                </a:solidFill>
              </a:rPr>
              <a:t>Mas, por causa de sua arrogância,</a:t>
            </a:r>
          </a:p>
          <a:p>
            <a:pPr xmlns:a="http://schemas.openxmlformats.org/drawingml/2006/main" algn="ctr"/>
            <a:r xmlns:a="http://schemas.openxmlformats.org/drawingml/2006/main">
              <a:rPr lang="pt" altLang="ko-KR" sz="3200">
                <a:solidFill>
                  <a:schemeClr val="tx1">
                    <a:lumMod val="65000"/>
                    <a:lumOff val="35000"/>
                  </a:schemeClr>
                </a:solidFill>
              </a:rPr>
              <a:t>ele perdeu todos eles.</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pt" altLang="ko-KR" sz="3200">
                <a:solidFill>
                  <a:schemeClr val="tx1">
                    <a:lumMod val="65000"/>
                    <a:lumOff val="35000"/>
                  </a:schemeClr>
                </a:solidFill>
              </a:rPr>
              <a:t>Somos também filhos amados de Deus que recebemos a graça e a missão de Deus.</a:t>
            </a:r>
            <a:r xmlns:a="http://schemas.openxmlformats.org/drawingml/2006/main">
              <a:rPr lang="pt"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pt" altLang="ko-KR" sz="3200">
                <a:solidFill>
                  <a:schemeClr val="tx1">
                    <a:lumMod val="65000"/>
                    <a:lumOff val="35000"/>
                  </a:schemeClr>
                </a:solidFill>
              </a:rPr>
              <a:t>Portanto, temos que nos humilhar diante da Palavra de Deus.</a:t>
            </a:r>
          </a:p>
        </p:txBody>
      </p:sp>
    </p:spTree>
    <p:extLst>
      <p:ext uri="{BB962C8B-B14F-4D97-AF65-F5344CB8AC3E}">
        <p14:creationId xmlns:p14="http://schemas.microsoft.com/office/powerpoint/2010/main" val="410531408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296686"/>
            <a:ext cx="4053592" cy="584775"/>
          </a:xfrm>
          <a:prstGeom prst="rect">
            <a:avLst/>
          </a:prstGeom>
          <a:noFill/>
        </p:spPr>
        <p:txBody>
          <a:bodyPr wrap="square" rtlCol="0">
            <a:spAutoFit/>
          </a:bodyPr>
          <a:lstStyle/>
          <a:p>
            <a:pPr xmlns:a="http://schemas.openxmlformats.org/drawingml/2006/main" algn="ctr"/>
            <a:r xmlns:a="http://schemas.openxmlformats.org/drawingml/2006/main">
              <a:rPr lang="pt" altLang="ko-KR" sz="3200"/>
              <a:t>Deus?</a:t>
            </a:r>
            <a:r xmlns:a="http://schemas.openxmlformats.org/drawingml/2006/main">
              <a:rPr lang="p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pt" altLang="ko-KR" sz="3600">
                <a:solidFill>
                  <a:srgbClr val="C00000"/>
                </a:solidFill>
              </a:rPr>
              <a:t>Deus..</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pt" altLang="ko-KR" sz="3600">
                <a:solidFill>
                  <a:schemeClr val="tx1">
                    <a:lumMod val="65000"/>
                    <a:lumOff val="35000"/>
                  </a:schemeClr>
                </a:solidFill>
              </a:rPr>
              <a:t>Deus ouve e responde nossas orações sérias e verdadeiras</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23570378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1916832"/>
            <a:ext cx="5044008" cy="40699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00842"/>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b="1">
                <a:solidFill>
                  <a:schemeClr val="tx1">
                    <a:lumMod val="50000"/>
                    <a:lumOff val="50000"/>
                  </a:schemeClr>
                </a:solidFill>
              </a:rPr>
              <a:t>Não.</a:t>
            </a:r>
            <a:r xmlns:a="http://schemas.openxmlformats.org/drawingml/2006/main">
              <a:rPr lang="pt" altLang="en-US" b="1">
                <a:solidFill>
                  <a:schemeClr val="tx1">
                    <a:lumMod val="50000"/>
                    <a:lumOff val="50000"/>
                  </a:schemeClr>
                </a:solidFill>
              </a:rPr>
              <a:t> </a:t>
            </a:r>
            <a:r xmlns:a="http://schemas.openxmlformats.org/drawingml/2006/main">
              <a:rPr lang="pt" altLang="ko-KR" b="1">
                <a:solidFill>
                  <a:schemeClr val="tx1">
                    <a:lumMod val="50000"/>
                    <a:lumOff val="50000"/>
                  </a:schemeClr>
                </a:solidFill>
              </a:rPr>
              <a:t>17</a:t>
            </a:r>
            <a:r xmlns:a="http://schemas.openxmlformats.org/drawingml/2006/main">
              <a:rPr lang="pt" altLang="en-US" b="1">
                <a:solidFill>
                  <a:schemeClr val="tx1">
                    <a:lumMod val="50000"/>
                    <a:lumOff val="50000"/>
                  </a:schemeClr>
                </a:solidFill>
              </a:rPr>
              <a:t> </a:t>
            </a:r>
            <a:r xmlns:a="http://schemas.openxmlformats.org/drawingml/2006/main">
              <a:rPr lang="pt" altLang="ko-KR" b="1">
                <a:solidFill>
                  <a:schemeClr val="tx1">
                    <a:lumMod val="50000"/>
                    <a:lumOff val="50000"/>
                  </a:schemeClr>
                </a:solidFill>
              </a:rPr>
              <a:t>O</a:t>
            </a:r>
            <a:r xmlns:a="http://schemas.openxmlformats.org/drawingml/2006/main">
              <a:rPr lang="pt" altLang="en-US" b="1">
                <a:solidFill>
                  <a:schemeClr val="tx1">
                    <a:lumMod val="50000"/>
                    <a:lumOff val="50000"/>
                  </a:schemeClr>
                </a:solidFill>
              </a:rPr>
              <a:t> </a:t>
            </a:r>
            <a:r xmlns:a="http://schemas.openxmlformats.org/drawingml/2006/main">
              <a:rPr lang="pt" altLang="ko-KR" b="1">
                <a:solidFill>
                  <a:schemeClr val="tx1">
                    <a:lumMod val="50000"/>
                    <a:lumOff val="50000"/>
                  </a:schemeClr>
                </a:solidFill>
              </a:rPr>
              <a:t>Palavra</a:t>
            </a:r>
            <a:r xmlns:a="http://schemas.openxmlformats.org/drawingml/2006/main">
              <a:rPr lang="pt" altLang="en-US" b="1">
                <a:solidFill>
                  <a:schemeClr val="tx1">
                    <a:lumMod val="50000"/>
                    <a:lumOff val="50000"/>
                  </a:schemeClr>
                </a:solidFill>
              </a:rPr>
              <a:t> </a:t>
            </a:r>
            <a:r xmlns:a="http://schemas.openxmlformats.org/drawingml/2006/main">
              <a:rPr lang="pt" altLang="ko-KR" b="1">
                <a:solidFill>
                  <a:schemeClr val="tx1">
                    <a:lumMod val="50000"/>
                    <a:lumOff val="50000"/>
                  </a:schemeClr>
                </a:solidFill>
              </a:rPr>
              <a:t>de</a:t>
            </a:r>
            <a:r xmlns:a="http://schemas.openxmlformats.org/drawingml/2006/main">
              <a:rPr lang="pt" altLang="en-US" b="1">
                <a:solidFill>
                  <a:schemeClr val="tx1">
                    <a:lumMod val="50000"/>
                    <a:lumOff val="50000"/>
                  </a:schemeClr>
                </a:solidFill>
              </a:rPr>
              <a:t> </a:t>
            </a:r>
            <a:r xmlns:a="http://schemas.openxmlformats.org/drawingml/2006/main">
              <a:rPr lang="pt" altLang="ko-KR" b="1">
                <a:solidFill>
                  <a:schemeClr val="tx1">
                    <a:lumMod val="50000"/>
                    <a:lumOff val="50000"/>
                  </a:schemeClr>
                </a:solidFill>
              </a:rPr>
              <a:t>Deus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76944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4400"/>
              <a:t>Dez desastres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pt" altLang="ko-KR" sz="4000">
                <a:solidFill>
                  <a:srgbClr val="FF0000"/>
                </a:solidFill>
              </a:rPr>
              <a:t>Teste de hoje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2646" y="810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76868" y="317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p>
            <a:r xmlns:a="http://schemas.openxmlformats.org/drawingml/2006/main">
              <a:rPr lang="pt" altLang="ko-KR" sz="3600">
                <a:solidFill>
                  <a:schemeClr val="tx1">
                    <a:lumMod val="65000"/>
                    <a:lumOff val="35000"/>
                  </a:schemeClr>
                </a:solidFill>
              </a:rPr>
              <a:t>De onde veio o poder de Sansão?</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44226" y="2697896"/>
            <a:ext cx="8424936" cy="523220"/>
          </a:xfrm>
          <a:prstGeom prst="rect">
            <a:avLst/>
          </a:prstGeom>
          <a:noFill/>
        </p:spPr>
        <p:txBody>
          <a:bodyPr wrap="square" rtlCol="0">
            <a:spAutoFit/>
          </a:bodyPr>
          <a:lstStyle/>
          <a:p>
            <a:r xmlns:a="http://schemas.openxmlformats.org/drawingml/2006/main">
              <a:rPr lang="pt" altLang="en-US" sz="2800">
                <a:solidFill>
                  <a:schemeClr val="tx1">
                    <a:lumMod val="65000"/>
                    <a:lumOff val="35000"/>
                  </a:schemeClr>
                </a:solidFill>
              </a:rPr>
              <a:t>① </a:t>
            </a:r>
            <a:r xmlns:a="http://schemas.openxmlformats.org/drawingml/2006/main">
              <a:rPr lang="pt" altLang="ko-KR" sz="2800">
                <a:solidFill>
                  <a:schemeClr val="tx1">
                    <a:lumMod val="65000"/>
                    <a:lumOff val="35000"/>
                  </a:schemeClr>
                </a:solidFill>
              </a:rPr>
              <a:t>cabelo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pt" altLang="en-US" sz="2800">
                <a:solidFill>
                  <a:schemeClr val="tx1">
                    <a:lumMod val="65000"/>
                    <a:lumOff val="35000"/>
                  </a:schemeClr>
                </a:solidFill>
              </a:rPr>
              <a:t>② </a:t>
            </a:r>
            <a:r xmlns:a="http://schemas.openxmlformats.org/drawingml/2006/main">
              <a:rPr lang="pt" altLang="ko-KR" sz="2800">
                <a:solidFill>
                  <a:schemeClr val="tx1">
                    <a:lumMod val="65000"/>
                    <a:lumOff val="35000"/>
                  </a:schemeClr>
                </a:solidFill>
              </a:rPr>
              <a:t>braço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pt" altLang="en-US" sz="2800">
                <a:solidFill>
                  <a:schemeClr val="tx1">
                    <a:lumMod val="65000"/>
                    <a:lumOff val="35000"/>
                  </a:schemeClr>
                </a:solidFill>
              </a:rPr>
              <a:t>③ </a:t>
            </a:r>
            <a:r xmlns:a="http://schemas.openxmlformats.org/drawingml/2006/main">
              <a:rPr lang="pt" altLang="ko-KR" sz="2800">
                <a:solidFill>
                  <a:schemeClr val="tx1">
                    <a:lumMod val="65000"/>
                    <a:lumOff val="35000"/>
                  </a:schemeClr>
                </a:solidFill>
              </a:rPr>
              <a:t>perna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pt" altLang="en-US" sz="2800">
                <a:solidFill>
                  <a:schemeClr val="tx1">
                    <a:lumMod val="65000"/>
                    <a:lumOff val="35000"/>
                  </a:schemeClr>
                </a:solidFill>
              </a:rPr>
              <a:t>④ </a:t>
            </a:r>
            <a:r xmlns:a="http://schemas.openxmlformats.org/drawingml/2006/main">
              <a:rPr lang="pt" altLang="ko-KR" sz="2800">
                <a:solidFill>
                  <a:schemeClr val="tx1">
                    <a:lumMod val="65000"/>
                    <a:lumOff val="35000"/>
                  </a:schemeClr>
                </a:solidFill>
              </a:rPr>
              <a:t>olho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44226" y="2697896"/>
            <a:ext cx="8712968" cy="523220"/>
          </a:xfrm>
          <a:prstGeom prst="rect">
            <a:avLst/>
          </a:prstGeom>
          <a:noFill/>
        </p:spPr>
        <p:txBody>
          <a:bodyPr wrap="square" rtlCol="0">
            <a:spAutoFit/>
          </a:bodyPr>
          <a:lstStyle/>
          <a:p>
            <a:r xmlns:a="http://schemas.openxmlformats.org/drawingml/2006/main">
              <a:rPr lang="pt" altLang="en-US" sz="2800">
                <a:solidFill>
                  <a:srgbClr val="FF0000"/>
                </a:solidFill>
              </a:rPr>
              <a:t>① </a:t>
            </a:r>
            <a:r xmlns:a="http://schemas.openxmlformats.org/drawingml/2006/main">
              <a:rPr lang="pt" altLang="ko-KR" sz="2800">
                <a:solidFill>
                  <a:srgbClr val="FF0000"/>
                </a:solidFill>
              </a:rPr>
              <a:t>cabelo</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400924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pt" altLang="ko-KR" sz="4000">
                <a:solidFill>
                  <a:srgbClr val="FF0000"/>
                </a:solidFill>
              </a:rPr>
              <a:t>Palavra de hoje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pt" altLang="ko-KR" sz="3600">
                <a:solidFill>
                  <a:schemeClr val="tx1">
                    <a:lumMod val="65000"/>
                    <a:lumOff val="35000"/>
                  </a:schemeClr>
                </a:solidFill>
              </a:rPr>
              <a:t>A mulher deu à luz um menino e lhe deu o nome de Sansão. Ele cresceu e o Senhor o abençoou,</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pt" altLang="ko-KR" sz="2800">
                <a:solidFill>
                  <a:schemeClr val="tx1">
                    <a:lumMod val="65000"/>
                    <a:lumOff val="35000"/>
                  </a:schemeClr>
                </a:solidFill>
              </a:rPr>
              <a:t>Juízes</a:t>
            </a:r>
            <a:r xmlns:a="http://schemas.openxmlformats.org/drawingml/2006/main">
              <a:rPr lang="pt" altLang="en-US" sz="2800">
                <a:solidFill>
                  <a:schemeClr val="tx1">
                    <a:lumMod val="65000"/>
                    <a:lumOff val="35000"/>
                  </a:schemeClr>
                </a:solidFill>
              </a:rPr>
              <a:t> </a:t>
            </a:r>
            <a:r xmlns:a="http://schemas.openxmlformats.org/drawingml/2006/main">
              <a:rPr lang="pt"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1758215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b="1">
                <a:solidFill>
                  <a:schemeClr val="tx1">
                    <a:lumMod val="50000"/>
                    <a:lumOff val="50000"/>
                  </a:schemeClr>
                </a:solidFill>
              </a:rPr>
              <a:t>Nº 27 A Palavra de Deus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3600"/>
              <a:t>Ruth, uma mulher de caráter nobre</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126"/>
            <a:ext cx="5364088" cy="3793388"/>
          </a:xfrm>
          <a:prstGeom prst="rect">
            <a:avLst/>
          </a:prstGeom>
        </p:spPr>
      </p:pic>
    </p:spTree>
    <p:extLst>
      <p:ext uri="{BB962C8B-B14F-4D97-AF65-F5344CB8AC3E}">
        <p14:creationId xmlns:p14="http://schemas.microsoft.com/office/powerpoint/2010/main" val="2358891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4000">
                <a:solidFill>
                  <a:srgbClr val="FF0000"/>
                </a:solidFill>
              </a:rPr>
              <a:t>Palavra de hoje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3600">
                <a:solidFill>
                  <a:schemeClr val="bg1">
                    <a:lumMod val="50000"/>
                  </a:schemeClr>
                </a:solidFill>
              </a:rPr>
              <a:t>Seu povo será meu povo e seu Deus meu Deus.</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t" altLang="ko-KR" sz="2800">
                <a:solidFill>
                  <a:schemeClr val="tx1">
                    <a:lumMod val="65000"/>
                    <a:lumOff val="35000"/>
                  </a:schemeClr>
                </a:solidFill>
              </a:rPr>
              <a:t>Rute</a:t>
            </a:r>
            <a:r xmlns:a="http://schemas.openxmlformats.org/drawingml/2006/main">
              <a:rPr lang="pt" altLang="en-US" sz="2800">
                <a:solidFill>
                  <a:schemeClr val="tx1">
                    <a:lumMod val="65000"/>
                    <a:lumOff val="35000"/>
                  </a:schemeClr>
                </a:solidFill>
              </a:rPr>
              <a:t> </a:t>
            </a:r>
            <a:r xmlns:a="http://schemas.openxmlformats.org/drawingml/2006/main">
              <a:rPr lang="pt"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8087783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8117"/>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2800">
                <a:solidFill>
                  <a:schemeClr val="tx1">
                    <a:lumMod val="65000"/>
                    <a:lumOff val="35000"/>
                  </a:schemeClr>
                </a:solidFill>
              </a:rPr>
              <a:t>Mulher judia, Noemi teve dois filhos que se casaram com gentios. Mas, seus dois filhos morreram. Assim, ela ficou com suas duas noras viúvas.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4000" cy="5432283"/>
          </a:xfrm>
          <a:prstGeom prst="rect">
            <a:avLst/>
          </a:prstGeom>
        </p:spPr>
      </p:pic>
    </p:spTree>
    <p:extLst>
      <p:ext uri="{BB962C8B-B14F-4D97-AF65-F5344CB8AC3E}">
        <p14:creationId xmlns:p14="http://schemas.microsoft.com/office/powerpoint/2010/main" val="105241230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4509120"/>
            <a:ext cx="8963222" cy="224676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2800">
                <a:solidFill>
                  <a:schemeClr val="tx1">
                    <a:lumMod val="65000"/>
                    <a:lumOff val="35000"/>
                  </a:schemeClr>
                </a:solidFill>
              </a:rPr>
              <a:t>Noemi decidiu voltar para sua casa em Judá. Ela disse às duas noras para voltarem para casa. Mas sua segunda nora não voltou para sua cidade natal, mas seguiu sua sogra para morar em Judá.</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3999" cy="4352163"/>
          </a:xfrm>
          <a:prstGeom prst="rect">
            <a:avLst/>
          </a:prstGeom>
        </p:spPr>
      </p:pic>
    </p:spTree>
    <p:extLst>
      <p:ext uri="{BB962C8B-B14F-4D97-AF65-F5344CB8AC3E}">
        <p14:creationId xmlns:p14="http://schemas.microsoft.com/office/powerpoint/2010/main" val="26781919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8649"/>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2800">
                <a:solidFill>
                  <a:schemeClr val="tx1">
                    <a:lumMod val="65000"/>
                    <a:lumOff val="35000"/>
                  </a:schemeClr>
                </a:solidFill>
              </a:rPr>
              <a:t>Rute teve que recolher os grãos que sobraram para morar com Noemi, pois ela não tinha marido para cuidar da casa.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445224"/>
          </a:xfrm>
          <a:prstGeom prst="rect">
            <a:avLst/>
          </a:prstGeom>
        </p:spPr>
      </p:pic>
    </p:spTree>
    <p:extLst>
      <p:ext uri="{BB962C8B-B14F-4D97-AF65-F5344CB8AC3E}">
        <p14:creationId xmlns:p14="http://schemas.microsoft.com/office/powerpoint/2010/main" val="152789133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473005"/>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2800">
                <a:solidFill>
                  <a:schemeClr val="tx1">
                    <a:lumMod val="65000"/>
                    <a:lumOff val="35000"/>
                  </a:schemeClr>
                </a:solidFill>
              </a:rPr>
              <a:t>Aconteceu que ela recolheu os grãos que sobraram num campo pertencente a Boaz. Boaz pensou que ela era uma mulher nobre e se casou com Rute.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27908" cy="5301208"/>
          </a:xfrm>
          <a:prstGeom prst="rect">
            <a:avLst/>
          </a:prstGeom>
        </p:spPr>
      </p:pic>
    </p:spTree>
    <p:extLst>
      <p:ext uri="{BB962C8B-B14F-4D97-AF65-F5344CB8AC3E}">
        <p14:creationId xmlns:p14="http://schemas.microsoft.com/office/powerpoint/2010/main" val="1233464400"/>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2"/>
            <a:ext cx="905463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2400">
                <a:solidFill>
                  <a:schemeClr val="tx1">
                    <a:lumMod val="65000"/>
                    <a:lumOff val="35000"/>
                  </a:schemeClr>
                </a:solidFill>
              </a:rPr>
              <a:t>Boaz recebeu Rute e Noemi como família e viveu uma vida feliz. No futuro, o Rei Davi e Jesus vieram da linhagem de Boaz e Rute.</a:t>
            </a:r>
            <a:endParaRPr xmlns:a="http://schemas.openxmlformats.org/drawingml/2006/main" lang="ko-KR" altLang="en-US" sz="2400">
              <a:solidFill>
                <a:schemeClr val="tx1">
                  <a:lumMod val="65000"/>
                  <a:lumOff val="35000"/>
                </a:schemeClr>
              </a:solidFill>
            </a:endParaRP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27908" cy="544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93859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4000"/>
              <a:t>A lição de hoje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5727"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65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96752"/>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3600">
                <a:solidFill>
                  <a:schemeClr val="tx1">
                    <a:lumMod val="65000"/>
                    <a:lumOff val="35000"/>
                  </a:schemeClr>
                </a:solidFill>
              </a:rPr>
              <a:t>Rute era uma gentia. Ela era uma mulher boa e sincera e serviu bem à sogra.</a:t>
            </a:r>
          </a:p>
          <a:p>
            <a:pPr xmlns:a="http://schemas.openxmlformats.org/drawingml/2006/main" algn="ctr"/>
            <a:r xmlns:a="http://schemas.openxmlformats.org/drawingml/2006/main">
              <a:rPr lang="pt" altLang="ko-KR" sz="3600">
                <a:solidFill>
                  <a:schemeClr val="tx1">
                    <a:lumMod val="65000"/>
                    <a:lumOff val="35000"/>
                  </a:schemeClr>
                </a:solidFill>
              </a:rPr>
              <a:t>Então, ela foi abençoada.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pt" altLang="ko-KR" sz="3600">
                <a:solidFill>
                  <a:schemeClr val="tx1">
                    <a:lumMod val="65000"/>
                    <a:lumOff val="35000"/>
                  </a:schemeClr>
                </a:solidFill>
              </a:rPr>
              <a:t>Também temos que ajudar nossos vizinhos</a:t>
            </a:r>
          </a:p>
          <a:p>
            <a:pPr xmlns:a="http://schemas.openxmlformats.org/drawingml/2006/main" algn="ctr"/>
            <a:r xmlns:a="http://schemas.openxmlformats.org/drawingml/2006/main">
              <a:rPr lang="pt" altLang="ko-KR" sz="3600">
                <a:solidFill>
                  <a:schemeClr val="tx1">
                    <a:lumMod val="65000"/>
                    <a:lumOff val="35000"/>
                  </a:schemeClr>
                </a:solidFill>
              </a:rPr>
              <a:t>e adorar a Deus</a:t>
            </a:r>
          </a:p>
          <a:p>
            <a:pPr xmlns:a="http://schemas.openxmlformats.org/drawingml/2006/main" algn="ctr"/>
            <a:r xmlns:a="http://schemas.openxmlformats.org/drawingml/2006/main">
              <a:rPr lang="pt" altLang="ko-KR" sz="3600">
                <a:solidFill>
                  <a:schemeClr val="tx1">
                    <a:lumMod val="65000"/>
                    <a:lumOff val="35000"/>
                  </a:schemeClr>
                </a:solidFill>
              </a:rPr>
              <a:t>com coração bom e sincero.</a:t>
            </a:r>
          </a:p>
        </p:txBody>
      </p:sp>
    </p:spTree>
    <p:extLst>
      <p:ext uri="{BB962C8B-B14F-4D97-AF65-F5344CB8AC3E}">
        <p14:creationId xmlns:p14="http://schemas.microsoft.com/office/powerpoint/2010/main" val="19239638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4000">
                <a:solidFill>
                  <a:srgbClr val="FF0000"/>
                </a:solidFill>
              </a:rPr>
              <a:t>Palavra de hoje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pt" altLang="ko-KR" sz="3600">
                <a:solidFill>
                  <a:schemeClr val="tx1">
                    <a:lumMod val="65000"/>
                    <a:lumOff val="35000"/>
                  </a:schemeClr>
                </a:solidFill>
              </a:rPr>
              <a:t>E os egípcios saberão que eu sou o Senhor, quando eu estender a mão contra o Egito e tirar dele os israelitas.</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t" altLang="ko-KR" sz="2800">
                <a:solidFill>
                  <a:schemeClr val="tx1">
                    <a:lumMod val="65000"/>
                    <a:lumOff val="35000"/>
                  </a:schemeClr>
                </a:solidFill>
              </a:rPr>
              <a:t>Êxodo</a:t>
            </a:r>
            <a:r xmlns:a="http://schemas.openxmlformats.org/drawingml/2006/main">
              <a:rPr lang="pt" altLang="en-US" sz="2800">
                <a:solidFill>
                  <a:schemeClr val="tx1">
                    <a:lumMod val="65000"/>
                    <a:lumOff val="35000"/>
                  </a:schemeClr>
                </a:solidFill>
              </a:rPr>
              <a:t> </a:t>
            </a:r>
            <a:r xmlns:a="http://schemas.openxmlformats.org/drawingml/2006/main">
              <a:rPr lang="pt"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70411"/>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3200"/>
              <a:t>Deus?</a:t>
            </a:r>
            <a:r xmlns:a="http://schemas.openxmlformats.org/drawingml/2006/main">
              <a:rPr lang="p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3600">
                <a:solidFill>
                  <a:srgbClr val="C00000"/>
                </a:solidFill>
              </a:rPr>
              <a:t>Deus..</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3600">
                <a:solidFill>
                  <a:schemeClr val="tx1">
                    <a:lumMod val="65000"/>
                    <a:lumOff val="35000"/>
                  </a:schemeClr>
                </a:solidFill>
              </a:rPr>
              <a:t>Deus não olha para a aparência externa, mas olha para o coração.</a:t>
            </a:r>
          </a:p>
        </p:txBody>
      </p:sp>
    </p:spTree>
    <p:extLst>
      <p:ext uri="{BB962C8B-B14F-4D97-AF65-F5344CB8AC3E}">
        <p14:creationId xmlns:p14="http://schemas.microsoft.com/office/powerpoint/2010/main" val="289167719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4000">
                <a:solidFill>
                  <a:srgbClr val="FF0000"/>
                </a:solidFill>
              </a:rPr>
              <a:t>Teste de hoje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3600">
                <a:solidFill>
                  <a:schemeClr val="tx1">
                    <a:lumMod val="65000"/>
                    <a:lumOff val="35000"/>
                  </a:schemeClr>
                </a:solidFill>
              </a:rPr>
              <a:t>Por que Noemi voltou de Moabe para Judá?</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en-US" sz="2800">
                <a:solidFill>
                  <a:schemeClr val="tx1">
                    <a:lumMod val="65000"/>
                    <a:lumOff val="35000"/>
                  </a:schemeClr>
                </a:solidFill>
              </a:rPr>
              <a:t>① </a:t>
            </a:r>
            <a:r xmlns:a="http://schemas.openxmlformats.org/drawingml/2006/main">
              <a:rPr lang="pt" altLang="ko-KR" sz="2800">
                <a:solidFill>
                  <a:schemeClr val="tx1">
                    <a:lumMod val="65000"/>
                    <a:lumOff val="35000"/>
                  </a:schemeClr>
                </a:solidFill>
              </a:rPr>
              <a:t>porque ela ficou doente..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en-US" sz="2800">
                <a:solidFill>
                  <a:schemeClr val="tx1">
                    <a:lumMod val="65000"/>
                    <a:lumOff val="35000"/>
                  </a:schemeClr>
                </a:solidFill>
              </a:rPr>
              <a:t>② </a:t>
            </a:r>
            <a:r xmlns:a="http://schemas.openxmlformats.org/drawingml/2006/main">
              <a:rPr lang="pt" altLang="ko-KR" sz="2800">
                <a:solidFill>
                  <a:schemeClr val="tx1">
                    <a:lumMod val="65000"/>
                    <a:lumOff val="35000"/>
                  </a:schemeClr>
                </a:solidFill>
              </a:rPr>
              <a:t>porque o marido dela morreu..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en-US" sz="2800">
                <a:solidFill>
                  <a:schemeClr val="tx1">
                    <a:lumMod val="65000"/>
                    <a:lumOff val="35000"/>
                  </a:schemeClr>
                </a:solidFill>
              </a:rPr>
              <a:t>③ </a:t>
            </a:r>
            <a:r xmlns:a="http://schemas.openxmlformats.org/drawingml/2006/main">
              <a:rPr lang="pt" altLang="ko-KR" sz="2800">
                <a:solidFill>
                  <a:schemeClr val="tx1">
                    <a:lumMod val="65000"/>
                    <a:lumOff val="35000"/>
                  </a:schemeClr>
                </a:solidFill>
              </a:rPr>
              <a:t>porque seus dois filhos morreram..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en-US" sz="2800">
                <a:solidFill>
                  <a:schemeClr val="tx1">
                    <a:lumMod val="65000"/>
                    <a:lumOff val="35000"/>
                  </a:schemeClr>
                </a:solidFill>
              </a:rPr>
              <a:t>④ </a:t>
            </a:r>
            <a:r xmlns:a="http://schemas.openxmlformats.org/drawingml/2006/main">
              <a:rPr lang="pt" altLang="ko-KR" sz="2800">
                <a:solidFill>
                  <a:schemeClr val="tx1">
                    <a:lumMod val="65000"/>
                    <a:lumOff val="35000"/>
                  </a:schemeClr>
                </a:solidFill>
              </a:rPr>
              <a:t>porque ela queria conhecer sua família..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7605"/>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en-US" sz="2800">
                <a:solidFill>
                  <a:srgbClr val="FF0000"/>
                </a:solidFill>
              </a:rPr>
              <a:t>③ </a:t>
            </a:r>
            <a:r xmlns:a="http://schemas.openxmlformats.org/drawingml/2006/main">
              <a:rPr lang="pt" altLang="ko-KR" sz="2800">
                <a:solidFill>
                  <a:srgbClr val="FF0000"/>
                </a:solidFill>
              </a:rPr>
              <a:t>porque seus dois filhos morreram..</a:t>
            </a:r>
          </a:p>
        </p:txBody>
      </p:sp>
    </p:spTree>
    <p:extLst>
      <p:ext uri="{BB962C8B-B14F-4D97-AF65-F5344CB8AC3E}">
        <p14:creationId xmlns:p14="http://schemas.microsoft.com/office/powerpoint/2010/main" val="30085654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4000">
                <a:solidFill>
                  <a:srgbClr val="FF0000"/>
                </a:solidFill>
              </a:rPr>
              <a:t>Palavra de hoje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3600">
                <a:solidFill>
                  <a:schemeClr val="bg1">
                    <a:lumMod val="50000"/>
                  </a:schemeClr>
                </a:solidFill>
              </a:rPr>
              <a:t>Seu povo será meu povo e seu Deus meu Deus.</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t" altLang="ko-KR" sz="2800">
                <a:solidFill>
                  <a:schemeClr val="tx1">
                    <a:lumMod val="65000"/>
                    <a:lumOff val="35000"/>
                  </a:schemeClr>
                </a:solidFill>
              </a:rPr>
              <a:t>Rute</a:t>
            </a:r>
            <a:r xmlns:a="http://schemas.openxmlformats.org/drawingml/2006/main">
              <a:rPr lang="pt" altLang="en-US" sz="2800">
                <a:solidFill>
                  <a:schemeClr val="tx1">
                    <a:lumMod val="65000"/>
                    <a:lumOff val="35000"/>
                  </a:schemeClr>
                </a:solidFill>
              </a:rPr>
              <a:t> </a:t>
            </a:r>
            <a:r xmlns:a="http://schemas.openxmlformats.org/drawingml/2006/main">
              <a:rPr lang="pt"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76256252"/>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b="1">
                <a:solidFill>
                  <a:schemeClr val="tx1">
                    <a:lumMod val="50000"/>
                    <a:lumOff val="50000"/>
                  </a:schemeClr>
                </a:solidFill>
              </a:rPr>
              <a:t>Nº 28 A Palavra de Deus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054458"/>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4400"/>
              <a:t>Oração de Ana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23928" y="2005816"/>
            <a:ext cx="5220072" cy="3703128"/>
          </a:xfrm>
          <a:prstGeom prst="rect">
            <a:avLst/>
          </a:prstGeom>
          <a:noFill/>
        </p:spPr>
      </p:pic>
    </p:spTree>
    <p:extLst>
      <p:ext uri="{BB962C8B-B14F-4D97-AF65-F5344CB8AC3E}">
        <p14:creationId xmlns:p14="http://schemas.microsoft.com/office/powerpoint/2010/main" val="8432238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4000">
                <a:solidFill>
                  <a:srgbClr val="FF0000"/>
                </a:solidFill>
              </a:rPr>
              <a:t>Palavra de hoje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3600">
                <a:solidFill>
                  <a:schemeClr val="tx1">
                    <a:lumMod val="65000"/>
                    <a:lumOff val="35000"/>
                  </a:schemeClr>
                </a:solidFill>
              </a:rPr>
              <a:t>E o menino Samuel continuou a crescer em estatura e em favor do Senhor e dos homens.</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t" altLang="ko-KR" sz="2800">
                <a:solidFill>
                  <a:schemeClr val="tx1">
                    <a:lumMod val="65000"/>
                    <a:lumOff val="35000"/>
                  </a:schemeClr>
                </a:solidFill>
              </a:rPr>
              <a:t>1Samuel</a:t>
            </a:r>
            <a:r xmlns:a="http://schemas.openxmlformats.org/drawingml/2006/main">
              <a:rPr lang="pt" altLang="en-US" sz="2800">
                <a:solidFill>
                  <a:schemeClr val="tx1">
                    <a:lumMod val="65000"/>
                    <a:lumOff val="35000"/>
                  </a:schemeClr>
                </a:solidFill>
              </a:rPr>
              <a:t> </a:t>
            </a:r>
            <a:r xmlns:a="http://schemas.openxmlformats.org/drawingml/2006/main">
              <a:rPr lang="pt"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8870626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2800">
                <a:solidFill>
                  <a:schemeClr val="tx1">
                    <a:lumMod val="65000"/>
                    <a:lumOff val="35000"/>
                  </a:schemeClr>
                </a:solidFill>
              </a:rPr>
              <a:t>Hannah não teve filho. Então, ela ficou tão triste que orou a Deus. “Oh, Deus Pai, se você me der um filho, eu o darei por você por todos os dias de sua vida.”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88" y="-62481"/>
            <a:ext cx="8267224" cy="5291681"/>
          </a:xfrm>
          <a:prstGeom prst="rect">
            <a:avLst/>
          </a:prstGeom>
        </p:spPr>
      </p:pic>
    </p:spTree>
    <p:extLst>
      <p:ext uri="{BB962C8B-B14F-4D97-AF65-F5344CB8AC3E}">
        <p14:creationId xmlns:p14="http://schemas.microsoft.com/office/powerpoint/2010/main" val="3057480172"/>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2800">
                <a:solidFill>
                  <a:schemeClr val="tx1">
                    <a:lumMod val="65000"/>
                    <a:lumOff val="35000"/>
                  </a:schemeClr>
                </a:solidFill>
              </a:rPr>
              <a:t>Deus lembrou-se da oração dela e deu a Ana um filho chamado Samuel.</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07" y="-1680"/>
            <a:ext cx="8084186" cy="5734936"/>
          </a:xfrm>
          <a:prstGeom prst="rect">
            <a:avLst/>
          </a:prstGeom>
        </p:spPr>
      </p:pic>
    </p:spTree>
    <p:extLst>
      <p:ext uri="{BB962C8B-B14F-4D97-AF65-F5344CB8AC3E}">
        <p14:creationId xmlns:p14="http://schemas.microsoft.com/office/powerpoint/2010/main" val="84599564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2800">
                <a:solidFill>
                  <a:schemeClr val="tx1">
                    <a:lumMod val="65000"/>
                    <a:lumOff val="35000"/>
                  </a:schemeClr>
                </a:solidFill>
              </a:rPr>
              <a:t>Ana deu seu filho para adorar a Deus no templo enquanto ela orava antes.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27908" cy="5733256"/>
          </a:xfrm>
          <a:prstGeom prst="rect">
            <a:avLst/>
          </a:prstGeom>
        </p:spPr>
      </p:pic>
    </p:spTree>
    <p:extLst>
      <p:ext uri="{BB962C8B-B14F-4D97-AF65-F5344CB8AC3E}">
        <p14:creationId xmlns:p14="http://schemas.microsoft.com/office/powerpoint/2010/main" val="882924915"/>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2800">
                <a:solidFill>
                  <a:schemeClr val="tx1">
                    <a:lumMod val="65000"/>
                    <a:lumOff val="35000"/>
                  </a:schemeClr>
                </a:solidFill>
              </a:rPr>
              <a:t>Samuel morava no templo adorando a Deus. Ele recebeu muita graça dos homens e de Deus.</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767" y="8209"/>
            <a:ext cx="8146374" cy="5779052"/>
          </a:xfrm>
          <a:prstGeom prst="rect">
            <a:avLst/>
          </a:prstGeom>
          <a:noFill/>
        </p:spPr>
      </p:pic>
    </p:spTree>
    <p:extLst>
      <p:ext uri="{BB962C8B-B14F-4D97-AF65-F5344CB8AC3E}">
        <p14:creationId xmlns:p14="http://schemas.microsoft.com/office/powerpoint/2010/main" val="315828330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3099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2400">
                <a:solidFill>
                  <a:schemeClr val="tx1">
                    <a:lumMod val="65000"/>
                    <a:lumOff val="35000"/>
                  </a:schemeClr>
                </a:solidFill>
              </a:rPr>
              <a:t>O pequeno Samuel cresceu bem e se tornou um menino. Então, mais tarde, ele se tornou um profeta que ouviu a voz de Deus.</a:t>
            </a:r>
            <a:endParaRPr xmlns:a="http://schemas.openxmlformats.org/drawingml/2006/main" lang="ko-KR" altLang="en-US" sz="2400">
              <a:solidFill>
                <a:schemeClr val="tx1">
                  <a:lumMod val="65000"/>
                  <a:lumOff val="35000"/>
                </a:schemeClr>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350" y="8209"/>
            <a:ext cx="8182090" cy="5797055"/>
          </a:xfrm>
          <a:prstGeom prst="rect">
            <a:avLst/>
          </a:prstGeom>
          <a:noFill/>
        </p:spPr>
      </p:pic>
    </p:spTree>
    <p:extLst>
      <p:ext uri="{BB962C8B-B14F-4D97-AF65-F5344CB8AC3E}">
        <p14:creationId xmlns:p14="http://schemas.microsoft.com/office/powerpoint/2010/main" val="39926612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32" y="0"/>
            <a:ext cx="8211136" cy="5229200"/>
          </a:xfrm>
          <a:prstGeom prst="rect">
            <a:avLst/>
          </a:prstGeom>
        </p:spPr>
      </p:pic>
      <p:sp>
        <p:nvSpPr>
          <p:cNvPr id="5" name="TextBox 4"/>
          <p:cNvSpPr txBox="1"/>
          <p:nvPr/>
        </p:nvSpPr>
        <p:spPr>
          <a:xfrm>
            <a:off x="90389" y="5229200"/>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2800">
                <a:solidFill>
                  <a:schemeClr val="tx1">
                    <a:lumMod val="65000"/>
                    <a:lumOff val="35000"/>
                  </a:schemeClr>
                </a:solidFill>
              </a:rPr>
              <a:t>Moisés contou a ordem de Deus ao rei egípcio, Faraó. “Assim diz o Senhor: Deixe ir o meu povo, para que me adore”.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4000">
                <a:solidFill>
                  <a:srgbClr val="FF0000"/>
                </a:solidFill>
              </a:rPr>
              <a:t>A lição de hoje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3876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808582"/>
            <a:ext cx="8208912" cy="353943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3200">
                <a:solidFill>
                  <a:schemeClr val="tx1">
                    <a:lumMod val="65000"/>
                    <a:lumOff val="35000"/>
                  </a:schemeClr>
                </a:solidFill>
              </a:rPr>
              <a:t>Deus ouviu todas as orações de Ana, lembrou-se dela e atendeu-a plenamente.</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pt" altLang="ko-KR" sz="3200">
                <a:solidFill>
                  <a:schemeClr val="tx1">
                    <a:lumMod val="65000"/>
                    <a:lumOff val="35000"/>
                  </a:schemeClr>
                </a:solidFill>
              </a:rPr>
              <a:t>Deus está ouvindo todas as nossas orações.</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pt" altLang="ko-KR" sz="3200">
                <a:solidFill>
                  <a:schemeClr val="tx1">
                    <a:lumMod val="65000"/>
                    <a:lumOff val="35000"/>
                  </a:schemeClr>
                </a:solidFill>
              </a:rPr>
              <a:t>Portanto, devemos orar</a:t>
            </a:r>
          </a:p>
          <a:p>
            <a:pPr xmlns:a="http://schemas.openxmlformats.org/drawingml/2006/main" algn="ctr"/>
            <a:r xmlns:a="http://schemas.openxmlformats.org/drawingml/2006/main">
              <a:rPr lang="pt" altLang="ko-KR" sz="3200">
                <a:solidFill>
                  <a:schemeClr val="tx1">
                    <a:lumMod val="65000"/>
                    <a:lumOff val="35000"/>
                  </a:schemeClr>
                </a:solidFill>
              </a:rPr>
              <a:t>sério e honestamente.</a:t>
            </a:r>
          </a:p>
        </p:txBody>
      </p:sp>
    </p:spTree>
    <p:extLst>
      <p:ext uri="{BB962C8B-B14F-4D97-AF65-F5344CB8AC3E}">
        <p14:creationId xmlns:p14="http://schemas.microsoft.com/office/powerpoint/2010/main" val="2530000763"/>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7675" y="23753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3200"/>
              <a:t>Deus?</a:t>
            </a:r>
            <a:r xmlns:a="http://schemas.openxmlformats.org/drawingml/2006/main">
              <a:rPr lang="p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3600">
                <a:solidFill>
                  <a:srgbClr val="C00000"/>
                </a:solidFill>
              </a:rPr>
              <a:t>Deus..</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3600">
                <a:solidFill>
                  <a:schemeClr val="tx1">
                    <a:lumMod val="65000"/>
                    <a:lumOff val="35000"/>
                  </a:schemeClr>
                </a:solidFill>
              </a:rPr>
              <a:t>Deus ouviu nossa oração e respondeu fielmente.</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203778606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4000">
                <a:solidFill>
                  <a:srgbClr val="FF0000"/>
                </a:solidFill>
              </a:rPr>
              <a:t>Hoje</a:t>
            </a:r>
            <a:r xmlns:a="http://schemas.openxmlformats.org/drawingml/2006/main">
              <a:rPr lang="pt" altLang="en-US" sz="4000">
                <a:solidFill>
                  <a:srgbClr val="FF0000"/>
                </a:solidFill>
              </a:rPr>
              <a:t> </a:t>
            </a:r>
            <a:r xmlns:a="http://schemas.openxmlformats.org/drawingml/2006/main">
              <a:rPr lang="pt" altLang="ko-KR" sz="4000">
                <a:solidFill>
                  <a:srgbClr val="FF0000"/>
                </a:solidFill>
              </a:rPr>
              <a:t>Questionário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3600">
                <a:solidFill>
                  <a:schemeClr val="tx1">
                    <a:lumMod val="65000"/>
                    <a:lumOff val="35000"/>
                  </a:schemeClr>
                </a:solidFill>
              </a:rPr>
              <a:t>Por que Hannah estava tão triste?</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en-US" sz="2800">
                <a:solidFill>
                  <a:schemeClr val="tx1">
                    <a:lumMod val="65000"/>
                    <a:lumOff val="35000"/>
                  </a:schemeClr>
                </a:solidFill>
              </a:rPr>
              <a:t>① </a:t>
            </a:r>
            <a:r xmlns:a="http://schemas.openxmlformats.org/drawingml/2006/main">
              <a:rPr lang="pt" altLang="ko-KR" sz="2800">
                <a:solidFill>
                  <a:schemeClr val="tx1">
                    <a:lumMod val="65000"/>
                    <a:lumOff val="35000"/>
                  </a:schemeClr>
                </a:solidFill>
              </a:rPr>
              <a:t>por causa da dor de estômago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en-US" sz="2800">
                <a:solidFill>
                  <a:schemeClr val="tx1">
                    <a:lumMod val="65000"/>
                    <a:lumOff val="35000"/>
                  </a:schemeClr>
                </a:solidFill>
              </a:rPr>
              <a:t>② </a:t>
            </a:r>
            <a:r xmlns:a="http://schemas.openxmlformats.org/drawingml/2006/main">
              <a:rPr lang="pt" altLang="ko-KR" sz="2800">
                <a:solidFill>
                  <a:schemeClr val="tx1">
                    <a:lumMod val="65000"/>
                    <a:lumOff val="35000"/>
                  </a:schemeClr>
                </a:solidFill>
              </a:rPr>
              <a:t>por não ter dinheiro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en-US" sz="2800">
                <a:solidFill>
                  <a:schemeClr val="tx1">
                    <a:lumMod val="65000"/>
                    <a:lumOff val="35000"/>
                  </a:schemeClr>
                </a:solidFill>
              </a:rPr>
              <a:t>③ </a:t>
            </a:r>
            <a:r xmlns:a="http://schemas.openxmlformats.org/drawingml/2006/main">
              <a:rPr lang="pt" altLang="ko-KR" sz="2800">
                <a:solidFill>
                  <a:schemeClr val="tx1">
                    <a:lumMod val="65000"/>
                    <a:lumOff val="35000"/>
                  </a:schemeClr>
                </a:solidFill>
              </a:rPr>
              <a:t>por não ter filho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en-US" sz="2800">
                <a:solidFill>
                  <a:schemeClr val="tx1">
                    <a:lumMod val="65000"/>
                    <a:lumOff val="35000"/>
                  </a:schemeClr>
                </a:solidFill>
              </a:rPr>
              <a:t>④ </a:t>
            </a:r>
            <a:r xmlns:a="http://schemas.openxmlformats.org/drawingml/2006/main">
              <a:rPr lang="pt" altLang="ko-KR" sz="2800">
                <a:solidFill>
                  <a:schemeClr val="tx1">
                    <a:lumMod val="65000"/>
                    <a:lumOff val="35000"/>
                  </a:schemeClr>
                </a:solidFill>
              </a:rPr>
              <a:t>porque ela era feia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en-US" sz="2800">
                <a:solidFill>
                  <a:srgbClr val="FF0000"/>
                </a:solidFill>
              </a:rPr>
              <a:t>③ </a:t>
            </a:r>
            <a:r xmlns:a="http://schemas.openxmlformats.org/drawingml/2006/main">
              <a:rPr lang="pt" altLang="ko-KR" sz="2800">
                <a:solidFill>
                  <a:srgbClr val="FF0000"/>
                </a:solidFill>
              </a:rPr>
              <a:t>por não ter filho</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8684400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4000">
                <a:solidFill>
                  <a:srgbClr val="FF0000"/>
                </a:solidFill>
              </a:rPr>
              <a:t>Palavra de hoje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3600">
                <a:solidFill>
                  <a:schemeClr val="tx1">
                    <a:lumMod val="65000"/>
                    <a:lumOff val="35000"/>
                  </a:schemeClr>
                </a:solidFill>
              </a:rPr>
              <a:t>E o menino Samuel continuou a crescer em estatura e em favor do Senhor e dos homens.</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t" altLang="ko-KR" sz="2800">
                <a:solidFill>
                  <a:schemeClr val="tx1">
                    <a:lumMod val="65000"/>
                    <a:lumOff val="35000"/>
                  </a:schemeClr>
                </a:solidFill>
              </a:rPr>
              <a:t>1Samuel</a:t>
            </a:r>
            <a:r xmlns:a="http://schemas.openxmlformats.org/drawingml/2006/main">
              <a:rPr lang="pt" altLang="en-US" sz="2800">
                <a:solidFill>
                  <a:schemeClr val="tx1">
                    <a:lumMod val="65000"/>
                    <a:lumOff val="35000"/>
                  </a:schemeClr>
                </a:solidFill>
              </a:rPr>
              <a:t> </a:t>
            </a:r>
            <a:r xmlns:a="http://schemas.openxmlformats.org/drawingml/2006/main">
              <a:rPr lang="pt"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4155876549"/>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31236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b="1">
                <a:solidFill>
                  <a:schemeClr val="tx1">
                    <a:lumMod val="50000"/>
                    <a:lumOff val="50000"/>
                  </a:schemeClr>
                </a:solidFill>
              </a:rPr>
              <a:t>Não.</a:t>
            </a:r>
            <a:r xmlns:a="http://schemas.openxmlformats.org/drawingml/2006/main">
              <a:rPr lang="pt" altLang="en-US" b="1">
                <a:solidFill>
                  <a:schemeClr val="tx1">
                    <a:lumMod val="50000"/>
                    <a:lumOff val="50000"/>
                  </a:schemeClr>
                </a:solidFill>
              </a:rPr>
              <a:t> </a:t>
            </a:r>
            <a:r xmlns:a="http://schemas.openxmlformats.org/drawingml/2006/main">
              <a:rPr lang="pt" altLang="ko-KR" b="1">
                <a:solidFill>
                  <a:schemeClr val="tx1">
                    <a:lumMod val="50000"/>
                    <a:lumOff val="50000"/>
                  </a:schemeClr>
                </a:solidFill>
              </a:rPr>
              <a:t>29 A Palavra de Deus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1236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4400"/>
              <a:t>Rei Saul, o primeiro rei de Israel</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2293804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4000">
                <a:solidFill>
                  <a:srgbClr val="FF0000"/>
                </a:solidFill>
              </a:rPr>
              <a:t>Palavra de hoje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3600">
                <a:solidFill>
                  <a:schemeClr val="tx1">
                    <a:lumMod val="65000"/>
                    <a:lumOff val="35000"/>
                  </a:schemeClr>
                </a:solidFill>
              </a:rPr>
              <a:t>O Senhor respondeu: “Ouça-os e dê-lhes um rei”. Então Samuel disse aos homens de Israel: “Voltem cada um para a sua cidade”.</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t" altLang="ko-KR" sz="2800">
                <a:solidFill>
                  <a:schemeClr val="tx1">
                    <a:lumMod val="65000"/>
                    <a:lumOff val="35000"/>
                  </a:schemeClr>
                </a:solidFill>
              </a:rPr>
              <a:t>1Samuel</a:t>
            </a:r>
            <a:r xmlns:a="http://schemas.openxmlformats.org/drawingml/2006/main">
              <a:rPr lang="pt" altLang="en-US" sz="2800">
                <a:solidFill>
                  <a:schemeClr val="tx1">
                    <a:lumMod val="65000"/>
                    <a:lumOff val="35000"/>
                  </a:schemeClr>
                </a:solidFill>
              </a:rPr>
              <a:t> </a:t>
            </a:r>
            <a:r xmlns:a="http://schemas.openxmlformats.org/drawingml/2006/main">
              <a:rPr lang="pt"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159858032"/>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85"/>
            <a:ext cx="8183323" cy="5785616"/>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2800">
                <a:solidFill>
                  <a:schemeClr val="tx1">
                    <a:lumMod val="65000"/>
                    <a:lumOff val="35000"/>
                  </a:schemeClr>
                </a:solidFill>
              </a:rPr>
              <a:t>“Precisamos de um rei!” O povo de Israel pediu para dar um rei para eles a Samuel.</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698221010"/>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4" y="0"/>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2800">
                <a:solidFill>
                  <a:schemeClr val="tx1">
                    <a:lumMod val="65000"/>
                    <a:lumOff val="35000"/>
                  </a:schemeClr>
                </a:solidFill>
              </a:rPr>
              <a:t>“Eu lhes darei um rei como eles pediram.” Deus respondeu a Samuel.</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1077991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 y="0"/>
            <a:ext cx="9144451" cy="5805264"/>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2800">
                <a:solidFill>
                  <a:schemeClr val="tx1">
                    <a:lumMod val="65000"/>
                    <a:lumOff val="35000"/>
                  </a:schemeClr>
                </a:solidFill>
              </a:rPr>
              <a:t>Deus enviou Saul a Samuel. Deus permitiu que Samuel derramasse óleo sobre sua cabeça para ser rei de Israel.</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740023618"/>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2800">
                <a:solidFill>
                  <a:schemeClr val="tx1">
                    <a:lumMod val="65000"/>
                    <a:lumOff val="35000"/>
                  </a:schemeClr>
                </a:solidFill>
              </a:rPr>
              <a:t>“Este é nosso líder, Saul.” Samuel deixou claro aos israelitas que Deus designou Saul como líder de Israel.</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80530" y="-171400"/>
            <a:ext cx="9505055" cy="6048672"/>
          </a:xfrm>
          <a:prstGeom prst="rect">
            <a:avLst/>
          </a:prstGeom>
        </p:spPr>
      </p:pic>
    </p:spTree>
    <p:extLst>
      <p:ext uri="{BB962C8B-B14F-4D97-AF65-F5344CB8AC3E}">
        <p14:creationId xmlns:p14="http://schemas.microsoft.com/office/powerpoint/2010/main" val="9543592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2800">
                <a:solidFill>
                  <a:schemeClr val="tx1">
                    <a:lumMod val="65000"/>
                    <a:lumOff val="35000"/>
                  </a:schemeClr>
                </a:solidFill>
              </a:rPr>
              <a:t>"Sem chance! Quem é Deus? Eu sou um deus.” O Faraó recusou veementemente.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661248"/>
          </a:xfrm>
          <a:prstGeom prst="rect">
            <a:avLst/>
          </a:prstGeom>
        </p:spPr>
      </p:pic>
      <p:sp>
        <p:nvSpPr>
          <p:cNvPr id="5" name="TextBox 4"/>
          <p:cNvSpPr txBox="1"/>
          <p:nvPr/>
        </p:nvSpPr>
        <p:spPr>
          <a:xfrm>
            <a:off x="73274" y="566124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2400">
                <a:solidFill>
                  <a:schemeClr val="tx1">
                    <a:lumMod val="65000"/>
                    <a:lumOff val="35000"/>
                  </a:schemeClr>
                </a:solidFill>
              </a:rPr>
              <a:t>No início, Saul liderou bem os israelitas na obediência fiel à vontade de Deus. Porém, ele se tornou um mau rei que traiu a vontade de Deus por causa de sua arrogância e orgulho.</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117763112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45204" y="19652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4000">
                <a:solidFill>
                  <a:srgbClr val="FF0000"/>
                </a:solidFill>
              </a:rPr>
              <a:t>A lição de hoje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2911" y="6807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76368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3600">
                <a:solidFill>
                  <a:schemeClr val="tx1">
                    <a:lumMod val="65000"/>
                    <a:lumOff val="35000"/>
                  </a:schemeClr>
                </a:solidFill>
              </a:rPr>
              <a:t>No início Saulo era humilde.</a:t>
            </a:r>
          </a:p>
          <a:p>
            <a:pPr xmlns:a="http://schemas.openxmlformats.org/drawingml/2006/main" algn="ctr"/>
            <a:r xmlns:a="http://schemas.openxmlformats.org/drawingml/2006/main">
              <a:rPr lang="pt" altLang="ko-KR" sz="3600">
                <a:solidFill>
                  <a:schemeClr val="tx1">
                    <a:lumMod val="65000"/>
                    <a:lumOff val="35000"/>
                  </a:schemeClr>
                </a:solidFill>
              </a:rPr>
              <a:t>No entanto, depois que ele se tornou rei,</a:t>
            </a:r>
          </a:p>
          <a:p>
            <a:pPr xmlns:a="http://schemas.openxmlformats.org/drawingml/2006/main" algn="ctr"/>
            <a:r xmlns:a="http://schemas.openxmlformats.org/drawingml/2006/main">
              <a:rPr lang="pt" altLang="ko-KR" sz="3600">
                <a:solidFill>
                  <a:schemeClr val="tx1">
                    <a:lumMod val="65000"/>
                    <a:lumOff val="35000"/>
                  </a:schemeClr>
                </a:solidFill>
              </a:rPr>
              <a:t>ele não obedeceu mais à vontade de Deus.</a:t>
            </a:r>
          </a:p>
          <a:p>
            <a:pPr xmlns:a="http://schemas.openxmlformats.org/drawingml/2006/main" algn="ctr"/>
            <a:r xmlns:a="http://schemas.openxmlformats.org/drawingml/2006/main">
              <a:rPr lang="pt" altLang="ko-KR" sz="3600">
                <a:solidFill>
                  <a:schemeClr val="tx1">
                    <a:lumMod val="65000"/>
                    <a:lumOff val="35000"/>
                  </a:schemeClr>
                </a:solidFill>
              </a:rPr>
              <a:t>Ele se tornou arrogante e ganancioso.</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pt" altLang="ko-KR" sz="3600">
                <a:solidFill>
                  <a:schemeClr val="tx1">
                    <a:lumMod val="65000"/>
                    <a:lumOff val="35000"/>
                  </a:schemeClr>
                </a:solidFill>
              </a:rPr>
              <a:t>Você tem que ser humilde continuamente quando seu Deus Pai o eleva.</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716395422"/>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98428"/>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3200"/>
              <a:t>Deus?</a:t>
            </a:r>
            <a:r xmlns:a="http://schemas.openxmlformats.org/drawingml/2006/main">
              <a:rPr lang="p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3600">
                <a:solidFill>
                  <a:srgbClr val="C00000"/>
                </a:solidFill>
              </a:rPr>
              <a:t>Deus..</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3600">
                <a:solidFill>
                  <a:schemeClr val="tx1">
                    <a:lumMod val="65000"/>
                    <a:lumOff val="35000"/>
                  </a:schemeClr>
                </a:solidFill>
              </a:rPr>
              <a:t>Deus ama os humildes,</a:t>
            </a:r>
          </a:p>
          <a:p>
            <a:r xmlns:a="http://schemas.openxmlformats.org/drawingml/2006/main">
              <a:rPr lang="pt" altLang="ko-KR" sz="3600">
                <a:solidFill>
                  <a:schemeClr val="tx1">
                    <a:lumMod val="65000"/>
                    <a:lumOff val="35000"/>
                  </a:schemeClr>
                </a:solidFill>
              </a:rPr>
              <a:t>mas rejeita os orgulhosos.</a:t>
            </a:r>
          </a:p>
        </p:txBody>
      </p:sp>
    </p:spTree>
    <p:extLst>
      <p:ext uri="{BB962C8B-B14F-4D97-AF65-F5344CB8AC3E}">
        <p14:creationId xmlns:p14="http://schemas.microsoft.com/office/powerpoint/2010/main" val="2097935791"/>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4000">
                <a:solidFill>
                  <a:srgbClr val="FF0000"/>
                </a:solidFill>
              </a:rPr>
              <a:t>Teste de hoje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53167" y="676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6036" y="6414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3600">
                <a:solidFill>
                  <a:schemeClr val="tx1">
                    <a:lumMod val="65000"/>
                    <a:lumOff val="35000"/>
                  </a:schemeClr>
                </a:solidFill>
              </a:rPr>
              <a:t>O que os israelitas perguntaram a Samuel?</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en-US" sz="2800">
                <a:solidFill>
                  <a:schemeClr val="tx1">
                    <a:lumMod val="65000"/>
                    <a:lumOff val="35000"/>
                  </a:schemeClr>
                </a:solidFill>
              </a:rPr>
              <a:t>① </a:t>
            </a:r>
            <a:r xmlns:a="http://schemas.openxmlformats.org/drawingml/2006/main">
              <a:rPr lang="pt" altLang="ko-KR" sz="2800">
                <a:solidFill>
                  <a:schemeClr val="tx1">
                    <a:lumMod val="65000"/>
                    <a:lumOff val="35000"/>
                  </a:schemeClr>
                </a:solidFill>
              </a:rPr>
              <a:t>comida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59532" y="3501366"/>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en-US" sz="2800">
                <a:solidFill>
                  <a:schemeClr val="tx1">
                    <a:lumMod val="65000"/>
                    <a:lumOff val="35000"/>
                  </a:schemeClr>
                </a:solidFill>
              </a:rPr>
              <a:t>② </a:t>
            </a:r>
            <a:r xmlns:a="http://schemas.openxmlformats.org/drawingml/2006/main">
              <a:rPr lang="pt" altLang="ko-KR" sz="2800">
                <a:solidFill>
                  <a:schemeClr val="tx1">
                    <a:lumMod val="65000"/>
                    <a:lumOff val="35000"/>
                  </a:schemeClr>
                </a:solidFill>
              </a:rPr>
              <a:t>rei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en-US" sz="2800">
                <a:solidFill>
                  <a:schemeClr val="tx1">
                    <a:lumMod val="65000"/>
                    <a:lumOff val="35000"/>
                  </a:schemeClr>
                </a:solidFill>
              </a:rPr>
              <a:t>③ </a:t>
            </a:r>
            <a:r xmlns:a="http://schemas.openxmlformats.org/drawingml/2006/main">
              <a:rPr lang="pt" altLang="ko-KR" sz="2800">
                <a:solidFill>
                  <a:schemeClr val="tx1">
                    <a:lumMod val="65000"/>
                    <a:lumOff val="35000"/>
                  </a:schemeClr>
                </a:solidFill>
              </a:rPr>
              <a:t>A Palavra de Deus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en-US" sz="2800">
                <a:solidFill>
                  <a:schemeClr val="tx1">
                    <a:lumMod val="65000"/>
                    <a:lumOff val="35000"/>
                  </a:schemeClr>
                </a:solidFill>
              </a:rPr>
              <a:t>④ </a:t>
            </a:r>
            <a:r xmlns:a="http://schemas.openxmlformats.org/drawingml/2006/main">
              <a:rPr lang="pt" altLang="ko-KR" sz="2800">
                <a:solidFill>
                  <a:schemeClr val="tx1">
                    <a:lumMod val="65000"/>
                    <a:lumOff val="35000"/>
                  </a:schemeClr>
                </a:solidFill>
              </a:rPr>
              <a:t>casa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66935" y="350268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en-US" sz="2800">
                <a:solidFill>
                  <a:srgbClr val="FF0000"/>
                </a:solidFill>
              </a:rPr>
              <a:t>② </a:t>
            </a:r>
            <a:r xmlns:a="http://schemas.openxmlformats.org/drawingml/2006/main">
              <a:rPr lang="pt" altLang="ko-KR" sz="2800">
                <a:solidFill>
                  <a:srgbClr val="FF0000"/>
                </a:solidFill>
              </a:rPr>
              <a:t>rei</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1013534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4000">
                <a:solidFill>
                  <a:srgbClr val="FF0000"/>
                </a:solidFill>
              </a:rPr>
              <a:t>Palavra de hoje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3600">
                <a:solidFill>
                  <a:schemeClr val="tx1">
                    <a:lumMod val="65000"/>
                    <a:lumOff val="35000"/>
                  </a:schemeClr>
                </a:solidFill>
              </a:rPr>
              <a:t>O Senhor respondeu: “Ouça-os e dê-lhes um rei”. Então Samuel disse aos homens de Israel: “Voltem cada um para a sua cidade”.</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t" altLang="ko-KR" sz="2800">
                <a:solidFill>
                  <a:schemeClr val="tx1">
                    <a:lumMod val="65000"/>
                    <a:lumOff val="35000"/>
                  </a:schemeClr>
                </a:solidFill>
              </a:rPr>
              <a:t>1Samuel</a:t>
            </a:r>
            <a:r xmlns:a="http://schemas.openxmlformats.org/drawingml/2006/main">
              <a:rPr lang="pt" altLang="en-US" sz="2800">
                <a:solidFill>
                  <a:schemeClr val="tx1">
                    <a:lumMod val="65000"/>
                    <a:lumOff val="35000"/>
                  </a:schemeClr>
                </a:solidFill>
              </a:rPr>
              <a:t> </a:t>
            </a:r>
            <a:r xmlns:a="http://schemas.openxmlformats.org/drawingml/2006/main">
              <a:rPr lang="pt"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9745445"/>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b="1">
                <a:solidFill>
                  <a:schemeClr val="tx1">
                    <a:lumMod val="50000"/>
                    <a:lumOff val="50000"/>
                  </a:schemeClr>
                </a:solidFill>
              </a:rPr>
              <a:t>Não.</a:t>
            </a:r>
            <a:r xmlns:a="http://schemas.openxmlformats.org/drawingml/2006/main">
              <a:rPr lang="pt" altLang="en-US" b="1">
                <a:solidFill>
                  <a:schemeClr val="tx1">
                    <a:lumMod val="50000"/>
                    <a:lumOff val="50000"/>
                  </a:schemeClr>
                </a:solidFill>
              </a:rPr>
              <a:t> </a:t>
            </a:r>
            <a:r xmlns:a="http://schemas.openxmlformats.org/drawingml/2006/main">
              <a:rPr lang="pt" altLang="ko-KR" b="1">
                <a:solidFill>
                  <a:schemeClr val="tx1">
                    <a:lumMod val="50000"/>
                    <a:lumOff val="50000"/>
                  </a:schemeClr>
                </a:solidFill>
              </a:rPr>
              <a:t>30 A Palavra de Deus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55454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4000"/>
              <a:t>Menino, David que matou Golias</a:t>
            </a:r>
            <a:r xmlns:a="http://schemas.openxmlformats.org/drawingml/2006/main">
              <a:rPr lang="pt" altLang="en-US" sz="4000"/>
              <a:t> </a:t>
            </a:r>
            <a:endParaRPr xmlns:a="http://schemas.openxmlformats.org/drawingml/2006/main" lang="en-US" altLang="ko-KR" sz="4000"/>
          </a:p>
          <a:p>
            <a:pPr algn="ctr"/>
            <a:endParaRPr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110" y="1201791"/>
            <a:ext cx="5075890" cy="4967048"/>
          </a:xfrm>
          <a:prstGeom prst="rect">
            <a:avLst/>
          </a:prstGeom>
        </p:spPr>
      </p:pic>
    </p:spTree>
    <p:extLst>
      <p:ext uri="{BB962C8B-B14F-4D97-AF65-F5344CB8AC3E}">
        <p14:creationId xmlns:p14="http://schemas.microsoft.com/office/powerpoint/2010/main" val="187032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4000">
                <a:solidFill>
                  <a:srgbClr val="FF0000"/>
                </a:solidFill>
              </a:rPr>
              <a:t>Palavra de hoje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3600">
                <a:solidFill>
                  <a:schemeClr val="tx1">
                    <a:lumMod val="65000"/>
                    <a:lumOff val="35000"/>
                  </a:schemeClr>
                </a:solidFill>
              </a:rPr>
              <a:t>Davi disse ao filisteu: “Você vem contra mim com espada, lança e dardo, mas eu vou contra você em nome do Senhor dos Exércitos, o Deus dos exércitos de Israel, a quem você desafiou.</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t" altLang="ko-KR" sz="2800">
                <a:solidFill>
                  <a:schemeClr val="tx1">
                    <a:lumMod val="65000"/>
                    <a:lumOff val="35000"/>
                  </a:schemeClr>
                </a:solidFill>
              </a:rPr>
              <a:t>1Samuel</a:t>
            </a:r>
            <a:r xmlns:a="http://schemas.openxmlformats.org/drawingml/2006/main">
              <a:rPr lang="pt" altLang="en-US" sz="2800">
                <a:solidFill>
                  <a:schemeClr val="tx1">
                    <a:lumMod val="65000"/>
                    <a:lumOff val="35000"/>
                  </a:schemeClr>
                </a:solidFill>
              </a:rPr>
              <a:t> </a:t>
            </a:r>
            <a:r xmlns:a="http://schemas.openxmlformats.org/drawingml/2006/main">
              <a:rPr lang="pt"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55172561"/>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2500">
                <a:solidFill>
                  <a:schemeClr val="tx1">
                    <a:lumMod val="65000"/>
                    <a:lumOff val="35000"/>
                  </a:schemeClr>
                </a:solidFill>
              </a:rPr>
              <a:t>Havia um soldado gigante chamado Golias no acampamento filisteu. Ele insultou o nome de Deus ao iniciar uma briga.</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96" y="-1531"/>
            <a:ext cx="8299301" cy="5878803"/>
          </a:xfrm>
          <a:prstGeom prst="rect">
            <a:avLst/>
          </a:prstGeom>
        </p:spPr>
      </p:pic>
    </p:spTree>
    <p:extLst>
      <p:ext uri="{BB962C8B-B14F-4D97-AF65-F5344CB8AC3E}">
        <p14:creationId xmlns:p14="http://schemas.microsoft.com/office/powerpoint/2010/main" val="54398381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657671"/>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2400">
                <a:solidFill>
                  <a:schemeClr val="tx1">
                    <a:lumMod val="65000"/>
                    <a:lumOff val="35000"/>
                  </a:schemeClr>
                </a:solidFill>
              </a:rPr>
              <a:t>Ninguém se atreveu a lutar contra ele por causa de aterrorizá-lo.</a:t>
            </a:r>
          </a:p>
          <a:p>
            <a:r xmlns:a="http://schemas.openxmlformats.org/drawingml/2006/main">
              <a:rPr lang="pt" altLang="ko-KR" sz="2400">
                <a:solidFill>
                  <a:schemeClr val="tx1">
                    <a:lumMod val="65000"/>
                    <a:lumOff val="35000"/>
                  </a:schemeClr>
                </a:solidFill>
              </a:rPr>
              <a:t>Naquele tempo, jovem, Davi disse ao rei Saul: “Eu irei e lutarei contra ele”.</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0"/>
            <a:ext cx="8316416" cy="5517232"/>
          </a:xfrm>
          <a:prstGeom prst="rect">
            <a:avLst/>
          </a:prstGeom>
        </p:spPr>
      </p:pic>
    </p:spTree>
    <p:extLst>
      <p:ext uri="{BB962C8B-B14F-4D97-AF65-F5344CB8AC3E}">
        <p14:creationId xmlns:p14="http://schemas.microsoft.com/office/powerpoint/2010/main" val="4018256506"/>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2800">
                <a:solidFill>
                  <a:schemeClr val="tx1">
                    <a:lumMod val="65000"/>
                    <a:lumOff val="35000"/>
                  </a:schemeClr>
                </a:solidFill>
              </a:rPr>
              <a:t>'Posso derrotá-lo se Deus estiver comigo.'</a:t>
            </a:r>
          </a:p>
          <a:p>
            <a:r xmlns:a="http://schemas.openxmlformats.org/drawingml/2006/main">
              <a:rPr lang="pt" altLang="ko-KR" sz="2800">
                <a:solidFill>
                  <a:schemeClr val="tx1">
                    <a:lumMod val="65000"/>
                    <a:lumOff val="35000"/>
                  </a:schemeClr>
                </a:solidFill>
              </a:rPr>
              <a:t>Davi se aproximou de Golias com cinco pedras lisas.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57" y="116632"/>
            <a:ext cx="7939268" cy="5760640"/>
          </a:xfrm>
          <a:prstGeom prst="rect">
            <a:avLst/>
          </a:prstGeom>
        </p:spPr>
      </p:pic>
    </p:spTree>
    <p:extLst>
      <p:ext uri="{BB962C8B-B14F-4D97-AF65-F5344CB8AC3E}">
        <p14:creationId xmlns:p14="http://schemas.microsoft.com/office/powerpoint/2010/main" val="41347320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211639" cy="5805264"/>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2800">
                <a:solidFill>
                  <a:schemeClr val="tx1">
                    <a:lumMod val="65000"/>
                    <a:lumOff val="35000"/>
                  </a:schemeClr>
                </a:solidFill>
              </a:rPr>
              <a:t>Moisés orou a Deus. “Senhor, por favor, deixe-me saber o que você fará de agora em diante.”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805264"/>
            <a:ext cx="9054634"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2500">
                <a:solidFill>
                  <a:schemeClr val="tx1">
                    <a:lumMod val="65000"/>
                    <a:lumOff val="35000"/>
                  </a:schemeClr>
                </a:solidFill>
              </a:rPr>
              <a:t>David disse a Golias que veio contra ele com espada e lança. “Eu luto contra você em nome de Yahweh Deus!”</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90962"/>
            <a:ext cx="7956376" cy="5428243"/>
          </a:xfrm>
          <a:prstGeom prst="rect">
            <a:avLst/>
          </a:prstGeom>
        </p:spPr>
      </p:pic>
    </p:spTree>
    <p:extLst>
      <p:ext uri="{BB962C8B-B14F-4D97-AF65-F5344CB8AC3E}">
        <p14:creationId xmlns:p14="http://schemas.microsoft.com/office/powerpoint/2010/main" val="378525555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2600">
                <a:solidFill>
                  <a:schemeClr val="tx1">
                    <a:lumMod val="65000"/>
                    <a:lumOff val="35000"/>
                  </a:schemeClr>
                </a:solidFill>
              </a:rPr>
              <a:t>Davi atirou uma pedra e atingiu Golias na testa.</a:t>
            </a:r>
          </a:p>
          <a:p>
            <a:r xmlns:a="http://schemas.openxmlformats.org/drawingml/2006/main">
              <a:rPr lang="pt" altLang="ko-KR" sz="2600">
                <a:solidFill>
                  <a:schemeClr val="tx1">
                    <a:lumMod val="65000"/>
                    <a:lumOff val="35000"/>
                  </a:schemeClr>
                </a:solidFill>
              </a:rPr>
              <a:t>Davi obteve vitória nesta batalha com a ajuda de Deus.</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4" y="0"/>
            <a:ext cx="9144000" cy="5805264"/>
          </a:xfrm>
          <a:prstGeom prst="rect">
            <a:avLst/>
          </a:prstGeom>
        </p:spPr>
      </p:pic>
    </p:spTree>
    <p:extLst>
      <p:ext uri="{BB962C8B-B14F-4D97-AF65-F5344CB8AC3E}">
        <p14:creationId xmlns:p14="http://schemas.microsoft.com/office/powerpoint/2010/main" val="691559526"/>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4000">
                <a:solidFill>
                  <a:srgbClr val="FF0000"/>
                </a:solidFill>
              </a:rPr>
              <a:t>A lição de hoje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0313" y="10902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245" y="9712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3200">
                <a:solidFill>
                  <a:schemeClr val="tx1">
                    <a:lumMod val="65000"/>
                    <a:lumOff val="35000"/>
                  </a:schemeClr>
                </a:solidFill>
              </a:rPr>
              <a:t>Soldados israelenses estavam com medo</a:t>
            </a:r>
            <a:r xmlns:a="http://schemas.openxmlformats.org/drawingml/2006/main">
              <a:rPr lang="pt" altLang="en-US" sz="3200">
                <a:solidFill>
                  <a:schemeClr val="tx1">
                    <a:lumMod val="65000"/>
                    <a:lumOff val="35000"/>
                  </a:schemeClr>
                </a:solidFill>
              </a:rPr>
              <a:t> </a:t>
            </a:r>
            <a:r xmlns:a="http://schemas.openxmlformats.org/drawingml/2006/main">
              <a:rPr lang="pt" altLang="ko-KR" sz="3200">
                <a:solidFill>
                  <a:schemeClr val="tx1">
                    <a:lumMod val="65000"/>
                    <a:lumOff val="35000"/>
                  </a:schemeClr>
                </a:solidFill>
              </a:rPr>
              <a:t>do gigante Golias. Eles tinham medo dele.</a:t>
            </a:r>
          </a:p>
          <a:p>
            <a:pPr xmlns:a="http://schemas.openxmlformats.org/drawingml/2006/main" algn="ctr"/>
            <a:r xmlns:a="http://schemas.openxmlformats.org/drawingml/2006/main">
              <a:rPr lang="pt" altLang="ko-KR" sz="3200">
                <a:solidFill>
                  <a:schemeClr val="tx1">
                    <a:lumMod val="65000"/>
                    <a:lumOff val="35000"/>
                  </a:schemeClr>
                </a:solidFill>
              </a:rPr>
              <a:t>Contudo, Davi, que acreditava na proteção de Deus, lutou bravamente contra ele e o derrotou.</a:t>
            </a:r>
          </a:p>
          <a:p>
            <a:pPr xmlns:a="http://schemas.openxmlformats.org/drawingml/2006/main" algn="ctr"/>
            <a:r xmlns:a="http://schemas.openxmlformats.org/drawingml/2006/main">
              <a:rPr lang="pt" altLang="ko-KR" sz="3200">
                <a:solidFill>
                  <a:schemeClr val="tx1">
                    <a:lumMod val="65000"/>
                    <a:lumOff val="35000"/>
                  </a:schemeClr>
                </a:solidFill>
              </a:rPr>
              <a:t>Devemos acreditar que Deus sempre nos protege. Podemos ter coragem através da crença de que Deus nos protegerá em qualquer circunstância.</a:t>
            </a:r>
          </a:p>
          <a:p>
            <a:pPr xmlns:a="http://schemas.openxmlformats.org/drawingml/2006/main" algn="ctr"/>
            <a:r xmlns:a="http://schemas.openxmlformats.org/drawingml/2006/main">
              <a:rPr lang="pt" altLang="ko-KR" sz="3200">
                <a:solidFill>
                  <a:schemeClr val="tx1">
                    <a:lumMod val="65000"/>
                    <a:lumOff val="35000"/>
                  </a:schemeClr>
                </a:solidFill>
              </a:rPr>
              <a:t>A coragem que vem da crença em Deus pode superar qualquer medo.</a:t>
            </a:r>
          </a:p>
        </p:txBody>
      </p:sp>
    </p:spTree>
    <p:extLst>
      <p:ext uri="{BB962C8B-B14F-4D97-AF65-F5344CB8AC3E}">
        <p14:creationId xmlns:p14="http://schemas.microsoft.com/office/powerpoint/2010/main" val="1323667482"/>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1418"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3200"/>
              <a:t>Deus?</a:t>
            </a:r>
            <a:r xmlns:a="http://schemas.openxmlformats.org/drawingml/2006/main">
              <a:rPr lang="p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4224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68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3600">
                <a:solidFill>
                  <a:srgbClr val="C00000"/>
                </a:solidFill>
              </a:rPr>
              <a:t>Deus..</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3600">
                <a:solidFill>
                  <a:schemeClr val="tx1">
                    <a:lumMod val="65000"/>
                    <a:lumOff val="35000"/>
                  </a:schemeClr>
                </a:solidFill>
              </a:rPr>
              <a:t>Deus dá vitória àqueles que lutam por Ele.</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880413288"/>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09200" y="218022"/>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4000"/>
              <a:t>Teste de hoje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31" y="627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896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3600">
                <a:solidFill>
                  <a:schemeClr val="tx1">
                    <a:lumMod val="65000"/>
                    <a:lumOff val="35000"/>
                  </a:schemeClr>
                </a:solidFill>
              </a:rPr>
              <a:t>O que foi que Davi jogou em Golias?</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en-US" sz="2800">
                <a:solidFill>
                  <a:schemeClr val="tx1">
                    <a:lumMod val="65000"/>
                    <a:lumOff val="35000"/>
                  </a:schemeClr>
                </a:solidFill>
              </a:rPr>
              <a:t>① </a:t>
            </a:r>
            <a:r xmlns:a="http://schemas.openxmlformats.org/drawingml/2006/main">
              <a:rPr lang="pt" altLang="ko-KR" sz="2800">
                <a:solidFill>
                  <a:schemeClr val="tx1">
                    <a:lumMod val="65000"/>
                    <a:lumOff val="35000"/>
                  </a:schemeClr>
                </a:solidFill>
              </a:rPr>
              <a:t>espada</a:t>
            </a: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en-US" sz="2800">
                <a:solidFill>
                  <a:schemeClr val="tx1">
                    <a:lumMod val="65000"/>
                    <a:lumOff val="35000"/>
                  </a:schemeClr>
                </a:solidFill>
              </a:rPr>
              <a:t>② </a:t>
            </a:r>
            <a:r xmlns:a="http://schemas.openxmlformats.org/drawingml/2006/main">
              <a:rPr lang="pt" altLang="ko-KR" sz="2800">
                <a:solidFill>
                  <a:schemeClr val="tx1">
                    <a:lumMod val="65000"/>
                    <a:lumOff val="35000"/>
                  </a:schemeClr>
                </a:solidFill>
              </a:rPr>
              <a:t>lança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en-US" sz="2800">
                <a:solidFill>
                  <a:schemeClr val="tx1">
                    <a:lumMod val="65000"/>
                    <a:lumOff val="35000"/>
                  </a:schemeClr>
                </a:solidFill>
              </a:rPr>
              <a:t>③ </a:t>
            </a:r>
            <a:r xmlns:a="http://schemas.openxmlformats.org/drawingml/2006/main">
              <a:rPr lang="pt" altLang="ko-KR" sz="2800">
                <a:solidFill>
                  <a:schemeClr val="tx1">
                    <a:lumMod val="65000"/>
                    <a:lumOff val="35000"/>
                  </a:schemeClr>
                </a:solidFill>
              </a:rPr>
              <a:t>pedra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en-US" sz="2800">
                <a:solidFill>
                  <a:schemeClr val="tx1">
                    <a:lumMod val="65000"/>
                    <a:lumOff val="35000"/>
                  </a:schemeClr>
                </a:solidFill>
              </a:rPr>
              <a:t>④ </a:t>
            </a:r>
            <a:r xmlns:a="http://schemas.openxmlformats.org/drawingml/2006/main">
              <a:rPr lang="pt" altLang="ko-KR" sz="2800">
                <a:solidFill>
                  <a:schemeClr val="tx1">
                    <a:lumMod val="65000"/>
                    <a:lumOff val="35000"/>
                  </a:schemeClr>
                </a:solidFill>
              </a:rPr>
              <a:t>escudo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en-US" sz="2800">
                <a:solidFill>
                  <a:srgbClr val="FF0000"/>
                </a:solidFill>
              </a:rPr>
              <a:t>③ </a:t>
            </a:r>
            <a:r xmlns:a="http://schemas.openxmlformats.org/drawingml/2006/main">
              <a:rPr lang="pt" altLang="ko-KR" sz="2800">
                <a:solidFill>
                  <a:srgbClr val="FF0000"/>
                </a:solidFill>
              </a:rPr>
              <a:t>pedra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7725033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4000">
                <a:solidFill>
                  <a:srgbClr val="FF0000"/>
                </a:solidFill>
              </a:rPr>
              <a:t>Palavra de hoje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3600">
                <a:solidFill>
                  <a:schemeClr val="tx1">
                    <a:lumMod val="65000"/>
                    <a:lumOff val="35000"/>
                  </a:schemeClr>
                </a:solidFill>
              </a:rPr>
              <a:t>Davi disse ao filisteu: “Você vem contra mim com espada, lança e dardo, mas eu vou contra você em nome do Senhor dos Exércitos, o Deus dos exércitos de Israel, a quem você desafiou.</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t" altLang="ko-KR" sz="2800">
                <a:solidFill>
                  <a:schemeClr val="tx1">
                    <a:lumMod val="65000"/>
                    <a:lumOff val="35000"/>
                  </a:schemeClr>
                </a:solidFill>
              </a:rPr>
              <a:t>1Samuel</a:t>
            </a:r>
            <a:r xmlns:a="http://schemas.openxmlformats.org/drawingml/2006/main">
              <a:rPr lang="pt" altLang="en-US" sz="2800">
                <a:solidFill>
                  <a:schemeClr val="tx1">
                    <a:lumMod val="65000"/>
                    <a:lumOff val="35000"/>
                  </a:schemeClr>
                </a:solidFill>
              </a:rPr>
              <a:t> </a:t>
            </a:r>
            <a:r xmlns:a="http://schemas.openxmlformats.org/drawingml/2006/main">
              <a:rPr lang="pt"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8710274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6" y="-14569"/>
            <a:ext cx="8232247" cy="5171761"/>
          </a:xfrm>
          <a:prstGeom prst="rect">
            <a:avLst/>
          </a:prstGeom>
        </p:spPr>
      </p:pic>
      <p:sp>
        <p:nvSpPr>
          <p:cNvPr id="4" name="TextBox 3"/>
          <p:cNvSpPr txBox="1"/>
          <p:nvPr/>
        </p:nvSpPr>
        <p:spPr>
          <a:xfrm>
            <a:off x="89366" y="5373216"/>
            <a:ext cx="9054634" cy="13388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2700">
                <a:solidFill>
                  <a:schemeClr val="tx1">
                    <a:lumMod val="65000"/>
                    <a:lumOff val="35000"/>
                  </a:schemeClr>
                </a:solidFill>
              </a:rPr>
              <a:t>Deus deixou cair dez desastres sobre toda a terra do Egito. O povo egípcio e o Faraó passaram a conhecer quem é o verdadeiro Deus.</a:t>
            </a:r>
            <a:endParaRPr xmlns:a="http://schemas.openxmlformats.org/drawingml/2006/main" lang="ko-KR" altLang="en-US" sz="27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3"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2800">
                <a:solidFill>
                  <a:schemeClr val="tx1">
                    <a:lumMod val="65000"/>
                    <a:lumOff val="35000"/>
                  </a:schemeClr>
                </a:solidFill>
              </a:rPr>
              <a:t>“Moisés, saia do Egito com todos os seus israelitas agora mesmo.” O Faraó não teve escolha senão deixá-los ir.</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4000">
                <a:solidFill>
                  <a:srgbClr val="FF0000"/>
                </a:solidFill>
              </a:rPr>
              <a:t>A lição de hoje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51126" y="544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41136" y="878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3600">
                <a:solidFill>
                  <a:schemeClr val="tx1">
                    <a:lumMod val="65000"/>
                    <a:lumOff val="35000"/>
                  </a:schemeClr>
                </a:solidFill>
              </a:rPr>
              <a:t>Faraó pensava que ele era o mais forte em ignorar Deus.</a:t>
            </a:r>
            <a:r xmlns:a="http://schemas.openxmlformats.org/drawingml/2006/main">
              <a:rPr lang="pt"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a:p>
            <a:pPr xmlns:a="http://schemas.openxmlformats.org/drawingml/2006/main" algn="ctr"/>
            <a:r xmlns:a="http://schemas.openxmlformats.org/drawingml/2006/main">
              <a:rPr lang="pt" altLang="ko-KR" sz="3600">
                <a:solidFill>
                  <a:schemeClr val="tx1">
                    <a:lumMod val="65000"/>
                    <a:lumOff val="35000"/>
                  </a:schemeClr>
                </a:solidFill>
              </a:rPr>
              <a:t>Então, ele teve que estar sob grandes desastres.</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pt" altLang="ko-KR" sz="3600">
                <a:solidFill>
                  <a:schemeClr val="tx1">
                    <a:lumMod val="65000"/>
                    <a:lumOff val="35000"/>
                  </a:schemeClr>
                </a:solidFill>
              </a:rPr>
              <a:t>Temos que confessar que Deus é o Todo-Poderoso e não nós.</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pt" altLang="ko-KR" sz="4000">
                <a:solidFill>
                  <a:srgbClr val="FF0000"/>
                </a:solidFill>
              </a:rPr>
              <a:t>Palavra de hoje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pt" altLang="ko-KR" sz="3600">
                <a:solidFill>
                  <a:schemeClr val="tx1">
                    <a:lumMod val="65000"/>
                    <a:lumOff val="35000"/>
                  </a:schemeClr>
                </a:solidFill>
              </a:rPr>
              <a:t>Quando o Senhor viu que ele tinha ido ver, Deus o chamou</a:t>
            </a:r>
          </a:p>
          <a:p>
            <a:r xmlns:a="http://schemas.openxmlformats.org/drawingml/2006/main">
              <a:rPr lang="pt" altLang="ko-KR" sz="3600">
                <a:solidFill>
                  <a:schemeClr val="tx1">
                    <a:lumMod val="65000"/>
                    <a:lumOff val="35000"/>
                  </a:schemeClr>
                </a:solidFill>
              </a:rPr>
              <a:t>de dentro do mato,</a:t>
            </a:r>
          </a:p>
          <a:p>
            <a:r xmlns:a="http://schemas.openxmlformats.org/drawingml/2006/main">
              <a:rPr lang="pt" altLang="ko-KR" sz="3600">
                <a:solidFill>
                  <a:schemeClr val="tx1">
                    <a:lumMod val="65000"/>
                    <a:lumOff val="35000"/>
                  </a:schemeClr>
                </a:solidFill>
              </a:rPr>
              <a:t>"Moisés! Moisés!" E Moisés disse: “Aqui estou”.</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pt" altLang="ko-KR" sz="2800">
                <a:solidFill>
                  <a:schemeClr val="tx1">
                    <a:lumMod val="65000"/>
                    <a:lumOff val="35000"/>
                  </a:schemeClr>
                </a:solidFill>
              </a:rPr>
              <a:t>Êxodo</a:t>
            </a:r>
            <a:r xmlns:a="http://schemas.openxmlformats.org/drawingml/2006/main">
              <a:rPr lang="pt" altLang="en-US" sz="2800">
                <a:solidFill>
                  <a:schemeClr val="tx1">
                    <a:lumMod val="65000"/>
                    <a:lumOff val="35000"/>
                  </a:schemeClr>
                </a:solidFill>
              </a:rPr>
              <a:t> </a:t>
            </a:r>
            <a:r xmlns:a="http://schemas.openxmlformats.org/drawingml/2006/main">
              <a:rPr lang="pt"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3200"/>
              <a:t>Deus?</a:t>
            </a:r>
            <a:r xmlns:a="http://schemas.openxmlformats.org/drawingml/2006/main">
              <a:rPr lang="p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3600">
                <a:solidFill>
                  <a:srgbClr val="C00000"/>
                </a:solidFill>
              </a:rPr>
              <a:t>Deus..</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3600">
                <a:solidFill>
                  <a:schemeClr val="tx1">
                    <a:lumMod val="65000"/>
                    <a:lumOff val="35000"/>
                  </a:schemeClr>
                </a:solidFill>
              </a:rPr>
              <a:t>Deus é diferente dos ídolos ou de outros deuses falsos.</a:t>
            </a:r>
          </a:p>
          <a:p>
            <a:r xmlns:a="http://schemas.openxmlformats.org/drawingml/2006/main">
              <a:rPr lang="pt" altLang="ko-KR" sz="3600">
                <a:solidFill>
                  <a:schemeClr val="tx1">
                    <a:lumMod val="65000"/>
                    <a:lumOff val="35000"/>
                  </a:schemeClr>
                </a:solidFill>
              </a:rPr>
              <a:t>Deus está vivo e trabalhando com Seu grande poder.</a:t>
            </a:r>
          </a:p>
        </p:txBody>
      </p:sp>
    </p:spTree>
    <p:extLst>
      <p:ext uri="{BB962C8B-B14F-4D97-AF65-F5344CB8AC3E}">
        <p14:creationId xmlns:p14="http://schemas.microsoft.com/office/powerpoint/2010/main" val="323739911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4000">
                <a:solidFill>
                  <a:srgbClr val="FF0000"/>
                </a:solidFill>
              </a:rPr>
              <a:t>Teste de hoje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984551"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105592"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3600">
                <a:solidFill>
                  <a:schemeClr val="tx1">
                    <a:lumMod val="65000"/>
                    <a:lumOff val="35000"/>
                  </a:schemeClr>
                </a:solidFill>
              </a:rPr>
              <a:t>Quantos desastres Deus deixou cair sobre o Egito?</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en-US" sz="2800">
                <a:solidFill>
                  <a:schemeClr val="tx1">
                    <a:lumMod val="65000"/>
                    <a:lumOff val="35000"/>
                  </a:schemeClr>
                </a:solidFill>
              </a:rPr>
              <a:t>① </a:t>
            </a:r>
            <a:r xmlns:a="http://schemas.openxmlformats.org/drawingml/2006/main">
              <a:rPr lang="pt" altLang="ko-KR" sz="2800">
                <a:solidFill>
                  <a:schemeClr val="tx1">
                    <a:lumMod val="65000"/>
                    <a:lumOff val="35000"/>
                  </a:schemeClr>
                </a:solidFill>
              </a:rPr>
              <a:t>cinco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en-US" sz="2800">
                <a:solidFill>
                  <a:schemeClr val="tx1">
                    <a:lumMod val="65000"/>
                    <a:lumOff val="35000"/>
                  </a:schemeClr>
                </a:solidFill>
              </a:rPr>
              <a:t>② </a:t>
            </a:r>
            <a:r xmlns:a="http://schemas.openxmlformats.org/drawingml/2006/main">
              <a:rPr lang="pt" altLang="ko-KR" sz="2800">
                <a:solidFill>
                  <a:schemeClr val="tx1">
                    <a:lumMod val="65000"/>
                    <a:lumOff val="35000"/>
                  </a:schemeClr>
                </a:solidFill>
              </a:rPr>
              <a:t>sete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en-US" sz="2800">
                <a:solidFill>
                  <a:schemeClr val="tx1">
                    <a:lumMod val="65000"/>
                    <a:lumOff val="35000"/>
                  </a:schemeClr>
                </a:solidFill>
              </a:rPr>
              <a:t>③ </a:t>
            </a:r>
            <a:r xmlns:a="http://schemas.openxmlformats.org/drawingml/2006/main">
              <a:rPr lang="pt" altLang="ko-KR" sz="2800">
                <a:solidFill>
                  <a:schemeClr val="tx1">
                    <a:lumMod val="65000"/>
                    <a:lumOff val="35000"/>
                  </a:schemeClr>
                </a:solidFill>
              </a:rPr>
              <a:t>doze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en-US" sz="2800">
                <a:solidFill>
                  <a:schemeClr val="tx1">
                    <a:lumMod val="65000"/>
                    <a:lumOff val="35000"/>
                  </a:schemeClr>
                </a:solidFill>
              </a:rPr>
              <a:t>④ </a:t>
            </a:r>
            <a:r xmlns:a="http://schemas.openxmlformats.org/drawingml/2006/main">
              <a:rPr lang="pt" altLang="ko-KR" sz="2800">
                <a:solidFill>
                  <a:schemeClr val="tx1">
                    <a:lumMod val="65000"/>
                    <a:lumOff val="35000"/>
                  </a:schemeClr>
                </a:solidFill>
              </a:rPr>
              <a:t>dez</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en-US" sz="2800">
                <a:solidFill>
                  <a:srgbClr val="FF0000"/>
                </a:solidFill>
              </a:rPr>
              <a:t>④ </a:t>
            </a:r>
            <a:r xmlns:a="http://schemas.openxmlformats.org/drawingml/2006/main">
              <a:rPr lang="pt" altLang="ko-KR" sz="2800">
                <a:solidFill>
                  <a:srgbClr val="FF0000"/>
                </a:solidFill>
              </a:rPr>
              <a:t>dez</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4000">
                <a:solidFill>
                  <a:srgbClr val="FF0000"/>
                </a:solidFill>
              </a:rPr>
              <a:t>Palavra de hoje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pt" altLang="ko-KR" sz="3600">
                <a:solidFill>
                  <a:schemeClr val="tx1">
                    <a:lumMod val="65000"/>
                    <a:lumOff val="35000"/>
                  </a:schemeClr>
                </a:solidFill>
              </a:rPr>
              <a:t>E os egípcios saberão que eu sou o Senhor, quando eu estender a mão contra o Egito e tirar dele os israelitas.</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t" altLang="ko-KR" sz="2800">
                <a:solidFill>
                  <a:schemeClr val="tx1">
                    <a:lumMod val="65000"/>
                    <a:lumOff val="35000"/>
                  </a:schemeClr>
                </a:solidFill>
              </a:rPr>
              <a:t>Êxodo</a:t>
            </a:r>
            <a:r xmlns:a="http://schemas.openxmlformats.org/drawingml/2006/main">
              <a:rPr lang="pt" altLang="en-US" sz="2800">
                <a:solidFill>
                  <a:schemeClr val="tx1">
                    <a:lumMod val="65000"/>
                    <a:lumOff val="35000"/>
                  </a:schemeClr>
                </a:solidFill>
              </a:rPr>
              <a:t> </a:t>
            </a:r>
            <a:r xmlns:a="http://schemas.openxmlformats.org/drawingml/2006/main">
              <a:rPr lang="pt"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5269815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b="1">
                <a:solidFill>
                  <a:schemeClr val="tx1">
                    <a:lumMod val="50000"/>
                    <a:lumOff val="50000"/>
                  </a:schemeClr>
                </a:solidFill>
              </a:rPr>
              <a:t>NÃO. 18</a:t>
            </a:r>
            <a:r xmlns:a="http://schemas.openxmlformats.org/drawingml/2006/main">
              <a:rPr lang="pt" altLang="en-US" b="1">
                <a:solidFill>
                  <a:schemeClr val="tx1">
                    <a:lumMod val="50000"/>
                    <a:lumOff val="50000"/>
                  </a:schemeClr>
                </a:solidFill>
              </a:rPr>
              <a:t> </a:t>
            </a:r>
            <a:r xmlns:a="http://schemas.openxmlformats.org/drawingml/2006/main">
              <a:rPr lang="pt" altLang="ko-KR" b="1">
                <a:solidFill>
                  <a:schemeClr val="tx1">
                    <a:lumMod val="50000"/>
                    <a:lumOff val="50000"/>
                  </a:schemeClr>
                </a:solidFill>
              </a:rPr>
              <a:t>A palavra de Deus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1202" y="3679303"/>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4400"/>
              <a:t>Um pilar de nuvem</a:t>
            </a:r>
          </a:p>
          <a:p>
            <a:pPr xmlns:a="http://schemas.openxmlformats.org/drawingml/2006/main" algn="ctr"/>
            <a:r xmlns:a="http://schemas.openxmlformats.org/drawingml/2006/main">
              <a:rPr lang="pt" altLang="ko-KR" sz="4400"/>
              <a:t>e uma coluna de fogo</a:t>
            </a:r>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4000">
                <a:solidFill>
                  <a:srgbClr val="FF0000"/>
                </a:solidFill>
              </a:rPr>
              <a:t>Palavra de hoje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3600">
                <a:solidFill>
                  <a:schemeClr val="tx1">
                    <a:lumMod val="65000"/>
                    <a:lumOff val="35000"/>
                  </a:schemeClr>
                </a:solidFill>
              </a:rPr>
              <a:t>De dia o Senhor ia adiante deles numa coluna de nuvem para guiá-los em seu caminho e de noite numa coluna de fogo para iluminá-los, para que pudessem viajar de dia ou de noite.</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t" altLang="ko-KR" sz="2800">
                <a:solidFill>
                  <a:schemeClr val="tx1">
                    <a:lumMod val="65000"/>
                    <a:lumOff val="35000"/>
                  </a:schemeClr>
                </a:solidFill>
              </a:rPr>
              <a:t>Êxodo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
            <a:ext cx="8183323" cy="5373216"/>
          </a:xfrm>
          <a:prstGeom prst="rect">
            <a:avLst/>
          </a:prstGeom>
        </p:spPr>
      </p:pic>
      <p:sp>
        <p:nvSpPr>
          <p:cNvPr id="5" name="TextBox 4"/>
          <p:cNvSpPr txBox="1"/>
          <p:nvPr/>
        </p:nvSpPr>
        <p:spPr>
          <a:xfrm>
            <a:off x="34404" y="5157192"/>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2800">
                <a:solidFill>
                  <a:schemeClr val="tx1">
                    <a:lumMod val="65000"/>
                    <a:lumOff val="35000"/>
                  </a:schemeClr>
                </a:solidFill>
              </a:rPr>
              <a:t>O povo israelita viveu no Egito durante 430 anos. Saíram do Egito para voltar à terra prometida – Canaã – no final dos 430 anos.</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72" y="65243"/>
            <a:ext cx="8232456" cy="5445224"/>
          </a:xfrm>
          <a:prstGeom prst="rect">
            <a:avLst/>
          </a:prstGeom>
        </p:spPr>
      </p:pic>
      <p:sp>
        <p:nvSpPr>
          <p:cNvPr id="5" name="TextBox 4"/>
          <p:cNvSpPr txBox="1"/>
          <p:nvPr/>
        </p:nvSpPr>
        <p:spPr>
          <a:xfrm>
            <a:off x="26102" y="5661248"/>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2800">
                <a:solidFill>
                  <a:schemeClr val="tx1">
                    <a:lumMod val="65000"/>
                    <a:lumOff val="35000"/>
                  </a:schemeClr>
                </a:solidFill>
              </a:rPr>
              <a:t>“Como podemos encontrar o caminho certo?”, “E se encontrarmos pessoas más no caminho?” Eles se preocuparam muito.</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8" y="10009"/>
            <a:ext cx="9113750" cy="5785245"/>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2800">
                <a:solidFill>
                  <a:schemeClr val="tx1">
                    <a:lumMod val="65000"/>
                    <a:lumOff val="35000"/>
                  </a:schemeClr>
                </a:solidFill>
              </a:rPr>
              <a:t>Naquela época, Deus lhes mostrou evidências de que ele os estava guiando. Foi o pilar da nuvem.</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2800">
                <a:solidFill>
                  <a:schemeClr val="tx1">
                    <a:lumMod val="65000"/>
                    <a:lumOff val="35000"/>
                  </a:schemeClr>
                </a:solidFill>
              </a:rPr>
              <a:t>À noite, tornou-se a coluna de fogo. Assim, Deus os guiou noite e dia.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4030"/>
            <a:ext cx="9127908" cy="5828792"/>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973"/>
            <a:ext cx="8183323" cy="5462198"/>
          </a:xfrm>
          <a:prstGeom prst="rect">
            <a:avLst/>
          </a:prstGeom>
        </p:spPr>
      </p:pic>
      <p:sp>
        <p:nvSpPr>
          <p:cNvPr id="5" name="TextBox 4"/>
          <p:cNvSpPr txBox="1"/>
          <p:nvPr/>
        </p:nvSpPr>
        <p:spPr>
          <a:xfrm>
            <a:off x="90389" y="530120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2400">
                <a:solidFill>
                  <a:schemeClr val="tx1">
                    <a:lumMod val="65000"/>
                    <a:lumOff val="35000"/>
                  </a:schemeClr>
                </a:solidFill>
              </a:rPr>
              <a:t>“Não temos medo, pois Deus está conosco!” O povo israelita deu graças a Deus por guiá-los com a coluna de nuvem e a coluna de fogo.</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27871247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29200"/>
            <a:ext cx="8963222" cy="1384995"/>
          </a:xfrm>
          <a:prstGeom prst="rect">
            <a:avLst/>
          </a:prstGeom>
          <a:noFill/>
        </p:spPr>
        <p:txBody>
          <a:bodyPr wrap="square" rtlCol="0">
            <a:spAutoFit/>
          </a:bodyPr>
          <a:lstStyle/>
          <a:p>
            <a:r xmlns:a="http://schemas.openxmlformats.org/drawingml/2006/main">
              <a:rPr lang="pt" altLang="ko-KR" sz="2800">
                <a:solidFill>
                  <a:schemeClr val="tx1">
                    <a:lumMod val="65000"/>
                    <a:lumOff val="35000"/>
                  </a:schemeClr>
                </a:solidFill>
              </a:rPr>
              <a:t>Um dia, quando Moisés viu um egípcio espancar um israelita, ficou furioso, tomou partido do seu povo e matou o egípcio.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69" y="-1"/>
            <a:ext cx="7982461" cy="5301209"/>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4000">
                <a:solidFill>
                  <a:srgbClr val="FF0000"/>
                </a:solidFill>
              </a:rPr>
              <a:t>Hoje</a:t>
            </a:r>
            <a:r xmlns:a="http://schemas.openxmlformats.org/drawingml/2006/main">
              <a:rPr lang="pt" altLang="en-US" sz="4000">
                <a:solidFill>
                  <a:srgbClr val="FF0000"/>
                </a:solidFill>
              </a:rPr>
              <a:t> </a:t>
            </a:r>
            <a:r xmlns:a="http://schemas.openxmlformats.org/drawingml/2006/main">
              <a:rPr lang="pt" altLang="ko-KR" sz="4000">
                <a:solidFill>
                  <a:srgbClr val="FF0000"/>
                </a:solidFill>
              </a:rPr>
              <a:t>lição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1643"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3600">
                <a:solidFill>
                  <a:schemeClr val="tx1">
                    <a:lumMod val="65000"/>
                    <a:lumOff val="35000"/>
                  </a:schemeClr>
                </a:solidFill>
              </a:rPr>
              <a:t>Quando muitos israelitas atravessaram o deserto perigoso, Deus mostrou-lhes evidências de que Ele os guiou e protegeu com a coluna de nuvem e a coluna de fogo.</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pt" altLang="ko-KR" sz="3600">
                <a:solidFill>
                  <a:schemeClr val="tx1">
                    <a:lumMod val="65000"/>
                    <a:lumOff val="35000"/>
                  </a:schemeClr>
                </a:solidFill>
              </a:rPr>
              <a:t>Agora, Deus está comigo e me proteja. Vamos dar graças a Deus.</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3200"/>
              <a:t>Deus?</a:t>
            </a:r>
            <a:r xmlns:a="http://schemas.openxmlformats.org/drawingml/2006/main">
              <a:rPr lang="p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3600">
                <a:solidFill>
                  <a:srgbClr val="C00000"/>
                </a:solidFill>
              </a:rPr>
              <a:t>Deus..</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3600">
                <a:solidFill>
                  <a:schemeClr val="tx1">
                    <a:lumMod val="65000"/>
                    <a:lumOff val="35000"/>
                  </a:schemeClr>
                </a:solidFill>
              </a:rPr>
              <a:t>Deus está conosco sempre.</a:t>
            </a:r>
          </a:p>
          <a:p>
            <a:r xmlns:a="http://schemas.openxmlformats.org/drawingml/2006/main">
              <a:rPr lang="pt" altLang="ko-KR" sz="3600">
                <a:solidFill>
                  <a:schemeClr val="tx1">
                    <a:lumMod val="65000"/>
                    <a:lumOff val="35000"/>
                  </a:schemeClr>
                </a:solidFill>
              </a:rPr>
              <a:t>E ele nos protege noite e dia.</a:t>
            </a:r>
          </a:p>
        </p:txBody>
      </p:sp>
    </p:spTree>
    <p:extLst>
      <p:ext uri="{BB962C8B-B14F-4D97-AF65-F5344CB8AC3E}">
        <p14:creationId xmlns:p14="http://schemas.microsoft.com/office/powerpoint/2010/main" val="32373991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4000">
                <a:solidFill>
                  <a:srgbClr val="FF0000"/>
                </a:solidFill>
              </a:rPr>
              <a:t>Teste de hoje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5426" y="8200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1288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3600">
                <a:solidFill>
                  <a:schemeClr val="tx1">
                    <a:lumMod val="65000"/>
                    <a:lumOff val="35000"/>
                  </a:schemeClr>
                </a:solidFill>
              </a:rPr>
              <a:t>Quando o povo israelita saiu do Egito, com o que Deus os guiou?</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en-US" sz="2800">
                <a:solidFill>
                  <a:schemeClr val="tx1">
                    <a:lumMod val="65000"/>
                    <a:lumOff val="35000"/>
                  </a:schemeClr>
                </a:solidFill>
              </a:rPr>
              <a:t>① </a:t>
            </a:r>
            <a:r xmlns:a="http://schemas.openxmlformats.org/drawingml/2006/main">
              <a:rPr lang="pt" altLang="ko-KR" sz="2800">
                <a:solidFill>
                  <a:schemeClr val="tx1">
                    <a:lumMod val="65000"/>
                    <a:lumOff val="35000"/>
                  </a:schemeClr>
                </a:solidFill>
              </a:rPr>
              <a:t>a coluna de nuvem e a coluna de fogo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en-US" sz="2800">
                <a:solidFill>
                  <a:schemeClr val="tx1">
                    <a:lumMod val="65000"/>
                    <a:lumOff val="35000"/>
                  </a:schemeClr>
                </a:solidFill>
              </a:rPr>
              <a:t>② </a:t>
            </a:r>
            <a:r xmlns:a="http://schemas.openxmlformats.org/drawingml/2006/main">
              <a:rPr lang="pt" altLang="ko-KR" sz="2800">
                <a:solidFill>
                  <a:schemeClr val="tx1">
                    <a:lumMod val="65000"/>
                    <a:lumOff val="35000"/>
                  </a:schemeClr>
                </a:solidFill>
              </a:rPr>
              <a:t>pássaros e peixes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en-US" sz="2800">
                <a:solidFill>
                  <a:schemeClr val="tx1">
                    <a:lumMod val="65000"/>
                    <a:lumOff val="35000"/>
                  </a:schemeClr>
                </a:solidFill>
              </a:rPr>
              <a:t>③ </a:t>
            </a:r>
            <a:r xmlns:a="http://schemas.openxmlformats.org/drawingml/2006/main">
              <a:rPr lang="pt" altLang="ko-KR" sz="2800">
                <a:solidFill>
                  <a:schemeClr val="tx1">
                    <a:lumMod val="65000"/>
                    <a:lumOff val="35000"/>
                  </a:schemeClr>
                </a:solidFill>
              </a:rPr>
              <a:t>sol e lua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en-US" sz="2800">
                <a:solidFill>
                  <a:schemeClr val="tx1">
                    <a:lumMod val="65000"/>
                    <a:lumOff val="35000"/>
                  </a:schemeClr>
                </a:solidFill>
              </a:rPr>
              <a:t>④ </a:t>
            </a:r>
            <a:r xmlns:a="http://schemas.openxmlformats.org/drawingml/2006/main">
              <a:rPr lang="pt" altLang="ko-KR" sz="2800">
                <a:solidFill>
                  <a:schemeClr val="tx1">
                    <a:lumMod val="65000"/>
                    <a:lumOff val="35000"/>
                  </a:schemeClr>
                </a:solidFill>
              </a:rPr>
              <a:t>cachorro e gato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en-US" sz="2800">
                <a:solidFill>
                  <a:srgbClr val="FF0000"/>
                </a:solidFill>
              </a:rPr>
              <a:t>① </a:t>
            </a:r>
            <a:r xmlns:a="http://schemas.openxmlformats.org/drawingml/2006/main">
              <a:rPr lang="pt" altLang="ko-KR" sz="2800">
                <a:solidFill>
                  <a:srgbClr val="FF0000"/>
                </a:solidFill>
              </a:rPr>
              <a:t>a coluna de nuvem e a coluna de fogo</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4000">
                <a:solidFill>
                  <a:srgbClr val="FF0000"/>
                </a:solidFill>
              </a:rPr>
              <a:t>Palavra de hoje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3600">
                <a:solidFill>
                  <a:schemeClr val="tx1">
                    <a:lumMod val="65000"/>
                    <a:lumOff val="35000"/>
                  </a:schemeClr>
                </a:solidFill>
              </a:rPr>
              <a:t>De dia o Senhor ia adiante deles numa coluna de nuvem para guiá-los em seu caminho e de noite numa coluna de fogo para iluminá-los, para que pudessem viajar de dia ou de noite.</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t" altLang="ko-KR" sz="2800">
                <a:solidFill>
                  <a:schemeClr val="tx1">
                    <a:lumMod val="65000"/>
                    <a:lumOff val="35000"/>
                  </a:schemeClr>
                </a:solidFill>
              </a:rPr>
              <a:t>Êxodo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90492136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eo\Desktop\bk\구약\080 copy.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10626" y="1340769"/>
            <a:ext cx="5044008" cy="49685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b="1">
                <a:solidFill>
                  <a:schemeClr val="tx1">
                    <a:lumMod val="50000"/>
                    <a:lumOff val="50000"/>
                  </a:schemeClr>
                </a:solidFill>
              </a:rPr>
              <a:t>Nº 19 A Palavra de Deus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202" y="3788212"/>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64487" y="5529431"/>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34778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4400"/>
              <a:t>Israelitas atravessando o mar dividido em terra seca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4000">
                <a:solidFill>
                  <a:srgbClr val="FF0000"/>
                </a:solidFill>
              </a:rPr>
              <a:t>Palavra de hoje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3600">
                <a:solidFill>
                  <a:schemeClr val="tx1">
                    <a:lumMod val="65000"/>
                    <a:lumOff val="35000"/>
                  </a:schemeClr>
                </a:solidFill>
              </a:rPr>
              <a:t>Então Moisés estendeu a mão sobre o mar, e durante toda aquela noite o Senhor fez recuar o mar com um forte vento oriental e transformou-o em terra seca. As águas foram divididas,</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t" altLang="ko-KR" sz="2800">
                <a:solidFill>
                  <a:schemeClr val="tx1">
                    <a:lumMod val="65000"/>
                    <a:lumOff val="35000"/>
                  </a:schemeClr>
                </a:solidFill>
              </a:rPr>
              <a:t>Êxodo</a:t>
            </a:r>
            <a:r xmlns:a="http://schemas.openxmlformats.org/drawingml/2006/main">
              <a:rPr lang="pt" altLang="en-US" sz="2800">
                <a:solidFill>
                  <a:schemeClr val="tx1">
                    <a:lumMod val="65000"/>
                    <a:lumOff val="35000"/>
                  </a:schemeClr>
                </a:solidFill>
              </a:rPr>
              <a:t> </a:t>
            </a:r>
            <a:r xmlns:a="http://schemas.openxmlformats.org/drawingml/2006/main">
              <a:rPr lang="pt" altLang="ko-KR" sz="2800">
                <a:solidFill>
                  <a:schemeClr val="tx1">
                    <a:lumMod val="65000"/>
                    <a:lumOff val="35000"/>
                  </a:schemeClr>
                </a:solidFill>
              </a:rPr>
              <a:t>14:</a:t>
            </a:r>
            <a:r xmlns:a="http://schemas.openxmlformats.org/drawingml/2006/main">
              <a:rPr lang="pt" altLang="en-US" sz="2800">
                <a:solidFill>
                  <a:schemeClr val="tx1">
                    <a:lumMod val="65000"/>
                    <a:lumOff val="35000"/>
                  </a:schemeClr>
                </a:solidFill>
              </a:rPr>
              <a:t> </a:t>
            </a:r>
            <a:r xmlns:a="http://schemas.openxmlformats.org/drawingml/2006/main">
              <a:rPr lang="pt"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05264"/>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2800">
                <a:solidFill>
                  <a:schemeClr val="tx1">
                    <a:lumMod val="65000"/>
                    <a:lumOff val="35000"/>
                  </a:schemeClr>
                </a:solidFill>
              </a:rPr>
              <a:t>Moisés e os israelitas encontraram o Mar Vermelho no caminho para Canaã.</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8"/>
          </a:xfrm>
          <a:prstGeom prst="rect">
            <a:avLst/>
          </a:prstGeom>
        </p:spPr>
      </p:pic>
      <p:sp>
        <p:nvSpPr>
          <p:cNvPr id="5" name="TextBox 4"/>
          <p:cNvSpPr txBox="1"/>
          <p:nvPr/>
        </p:nvSpPr>
        <p:spPr>
          <a:xfrm>
            <a:off x="73274" y="5877272"/>
            <a:ext cx="8963222"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2800">
                <a:solidFill>
                  <a:schemeClr val="tx1">
                    <a:lumMod val="65000"/>
                    <a:lumOff val="35000"/>
                  </a:schemeClr>
                </a:solidFill>
              </a:rPr>
              <a:t>Os egípcios perseguiram os israelitas para capturá-los novamente.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11816" cy="5517232"/>
          </a:xfrm>
          <a:prstGeom prst="rect">
            <a:avLst/>
          </a:prstGeom>
        </p:spPr>
      </p:pic>
      <p:sp>
        <p:nvSpPr>
          <p:cNvPr id="4" name="TextBox 3"/>
          <p:cNvSpPr txBox="1"/>
          <p:nvPr/>
        </p:nvSpPr>
        <p:spPr>
          <a:xfrm>
            <a:off x="73274" y="550237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2800">
                <a:solidFill>
                  <a:schemeClr val="tx1">
                    <a:lumMod val="65000"/>
                    <a:lumOff val="35000"/>
                  </a:schemeClr>
                </a:solidFill>
              </a:rPr>
              <a:t>Então, aconteceu uma coisa maravilhosa! Deus permitiu que o Mar Vermelho se dividisse e os israelitas atravessassem em terra seca.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 y="-14569"/>
            <a:ext cx="9144000" cy="5315777"/>
          </a:xfrm>
          <a:prstGeom prst="rect">
            <a:avLst/>
          </a:prstGeom>
        </p:spPr>
      </p:pic>
      <p:sp>
        <p:nvSpPr>
          <p:cNvPr id="4" name="TextBox 3"/>
          <p:cNvSpPr txBox="1"/>
          <p:nvPr/>
        </p:nvSpPr>
        <p:spPr>
          <a:xfrm>
            <a:off x="114518" y="545984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2800">
                <a:solidFill>
                  <a:schemeClr val="tx1">
                    <a:lumMod val="65000"/>
                    <a:lumOff val="35000"/>
                  </a:schemeClr>
                </a:solidFill>
              </a:rPr>
              <a:t>Os soldados egípcios os perseguiram, mas o mar recuou novamente, todos os soldados egípcios foram inundados no mar. Nenhum deles sobreviveu.</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05"/>
            <a:ext cx="9252520" cy="5402321"/>
          </a:xfrm>
          <a:prstGeom prst="rect">
            <a:avLst/>
          </a:prstGeom>
        </p:spPr>
      </p:pic>
      <p:sp>
        <p:nvSpPr>
          <p:cNvPr id="5" name="TextBox 4"/>
          <p:cNvSpPr txBox="1"/>
          <p:nvPr/>
        </p:nvSpPr>
        <p:spPr>
          <a:xfrm>
            <a:off x="90389" y="5477544"/>
            <a:ext cx="8963222" cy="1384995"/>
          </a:xfrm>
          <a:prstGeom prst="rect">
            <a:avLst/>
          </a:prstGeom>
          <a:noFill/>
        </p:spPr>
        <p:txBody>
          <a:bodyPr wrap="square" rtlCol="0">
            <a:spAutoFit/>
          </a:bodyPr>
          <a:lstStyle/>
          <a:p>
            <a:r xmlns:a="http://schemas.openxmlformats.org/drawingml/2006/main">
              <a:rPr lang="pt" altLang="ko-KR" sz="2800">
                <a:solidFill>
                  <a:schemeClr val="tx1">
                    <a:lumMod val="65000"/>
                    <a:lumOff val="35000"/>
                  </a:schemeClr>
                </a:solidFill>
              </a:rPr>
              <a:t>Quando o Faraó soube disso, Moisés ficou com medo dele e fugiu do Palácio do Egito e foi morar no deserto de Midiã.</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2800">
                <a:solidFill>
                  <a:schemeClr val="tx1">
                    <a:lumMod val="65000"/>
                    <a:lumOff val="35000"/>
                  </a:schemeClr>
                </a:solidFill>
              </a:rPr>
              <a:t>Agradecemos a Deus por nos salvar! Todos os israelitas cantaram canções alegres com grande prazer.</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4000">
                <a:solidFill>
                  <a:srgbClr val="FF0000"/>
                </a:solidFill>
              </a:rPr>
              <a:t>A lição de hoje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18196" y="6856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3600">
                <a:solidFill>
                  <a:schemeClr val="tx1">
                    <a:lumMod val="65000"/>
                    <a:lumOff val="35000"/>
                  </a:schemeClr>
                </a:solidFill>
              </a:rPr>
              <a:t>Deus salvou os israelitas da sua situação desesperadora.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pt" altLang="ko-KR" sz="3600">
                <a:solidFill>
                  <a:schemeClr val="tx1">
                    <a:lumMod val="65000"/>
                    <a:lumOff val="35000"/>
                  </a:schemeClr>
                </a:solidFill>
              </a:rPr>
              <a:t>Eu também estava na situação de morrer por causa do pecado, mas Deus enviou Jesus para me salvar!</a:t>
            </a:r>
          </a:p>
          <a:p>
            <a:pPr xmlns:a="http://schemas.openxmlformats.org/drawingml/2006/main" algn="ctr"/>
            <a:r xmlns:a="http://schemas.openxmlformats.org/drawingml/2006/main">
              <a:rPr lang="pt" altLang="ko-KR" sz="3600">
                <a:solidFill>
                  <a:schemeClr val="tx1">
                    <a:lumMod val="65000"/>
                    <a:lumOff val="35000"/>
                  </a:schemeClr>
                </a:solidFill>
              </a:rPr>
              <a:t>Deus me salvou da morte eterna!</a:t>
            </a:r>
          </a:p>
          <a:p>
            <a:pPr xmlns:a="http://schemas.openxmlformats.org/drawingml/2006/main" algn="ctr"/>
            <a:r xmlns:a="http://schemas.openxmlformats.org/drawingml/2006/main">
              <a:rPr lang="pt" altLang="ko-KR" sz="3600">
                <a:solidFill>
                  <a:schemeClr val="tx1">
                    <a:lumMod val="65000"/>
                    <a:lumOff val="35000"/>
                  </a:schemeClr>
                </a:solidFill>
              </a:rPr>
              <a:t>Oh, Deus Pai, muito obrigado!</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3200"/>
              <a:t>Deus é?</a:t>
            </a:r>
            <a:r xmlns:a="http://schemas.openxmlformats.org/drawingml/2006/main">
              <a:rPr lang="p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3600">
                <a:solidFill>
                  <a:srgbClr val="C00000"/>
                </a:solidFill>
              </a:rPr>
              <a:t>Deus.</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3600">
                <a:solidFill>
                  <a:schemeClr val="tx1">
                    <a:lumMod val="65000"/>
                    <a:lumOff val="35000"/>
                  </a:schemeClr>
                </a:solidFill>
              </a:rPr>
              <a:t>Deus é nosso salvador que salva seu povo de uma maneira maravilhosa.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4000">
                <a:solidFill>
                  <a:srgbClr val="FF0000"/>
                </a:solidFill>
              </a:rPr>
              <a:t>Teste de hoje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4507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3600">
                <a:solidFill>
                  <a:schemeClr val="tx1">
                    <a:lumMod val="65000"/>
                    <a:lumOff val="35000"/>
                  </a:schemeClr>
                </a:solidFill>
              </a:rPr>
              <a:t>Como os israelitas atravessaram o Mar Vermelho?</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en-US" sz="2800">
                <a:solidFill>
                  <a:schemeClr val="tx1">
                    <a:lumMod val="65000"/>
                    <a:lumOff val="35000"/>
                  </a:schemeClr>
                </a:solidFill>
              </a:rPr>
              <a:t>① </a:t>
            </a:r>
            <a:r xmlns:a="http://schemas.openxmlformats.org/drawingml/2006/main">
              <a:rPr lang="pt" altLang="ko-KR" sz="2800">
                <a:solidFill>
                  <a:schemeClr val="tx1">
                    <a:lumMod val="65000"/>
                    <a:lumOff val="35000"/>
                  </a:schemeClr>
                </a:solidFill>
              </a:rPr>
              <a:t>Deus enviou-lhes um grande navio.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en-US" sz="2800">
                <a:solidFill>
                  <a:schemeClr val="tx1">
                    <a:lumMod val="65000"/>
                    <a:lumOff val="35000"/>
                  </a:schemeClr>
                </a:solidFill>
              </a:rPr>
              <a:t>② </a:t>
            </a:r>
            <a:r xmlns:a="http://schemas.openxmlformats.org/drawingml/2006/main">
              <a:rPr lang="pt" altLang="ko-KR" sz="2800">
                <a:solidFill>
                  <a:schemeClr val="tx1">
                    <a:lumMod val="65000"/>
                    <a:lumOff val="35000"/>
                  </a:schemeClr>
                </a:solidFill>
              </a:rPr>
              <a:t>Deus permitiu que eles andassem sobre as águas do mar.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en-US" sz="2800">
                <a:solidFill>
                  <a:schemeClr val="tx1">
                    <a:lumMod val="65000"/>
                    <a:lumOff val="35000"/>
                  </a:schemeClr>
                </a:solidFill>
              </a:rPr>
              <a:t>③ </a:t>
            </a:r>
            <a:r xmlns:a="http://schemas.openxmlformats.org/drawingml/2006/main">
              <a:rPr lang="pt" altLang="ko-KR" sz="2800">
                <a:solidFill>
                  <a:schemeClr val="tx1">
                    <a:lumMod val="65000"/>
                    <a:lumOff val="35000"/>
                  </a:schemeClr>
                </a:solidFill>
              </a:rPr>
              <a:t>Deus dividiu o Mar Vermelho e os deixou caminhar</a:t>
            </a:r>
          </a:p>
          <a:p>
            <a:r xmlns:a="http://schemas.openxmlformats.org/drawingml/2006/main">
              <a:rPr lang="pt" altLang="ko-KR" sz="2800">
                <a:solidFill>
                  <a:schemeClr val="tx1">
                    <a:lumMod val="65000"/>
                    <a:lumOff val="35000"/>
                  </a:schemeClr>
                </a:solidFill>
              </a:rPr>
              <a:t>o chão seco.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30044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en-US" sz="2800">
                <a:solidFill>
                  <a:schemeClr val="tx1">
                    <a:lumMod val="65000"/>
                    <a:lumOff val="35000"/>
                  </a:schemeClr>
                </a:solidFill>
              </a:rPr>
              <a:t>④ </a:t>
            </a:r>
            <a:r xmlns:a="http://schemas.openxmlformats.org/drawingml/2006/main">
              <a:rPr lang="pt" altLang="ko-KR" sz="2800">
                <a:solidFill>
                  <a:schemeClr val="tx1">
                    <a:lumMod val="65000"/>
                    <a:lumOff val="35000"/>
                  </a:schemeClr>
                </a:solidFill>
              </a:rPr>
              <a:t>Deus os deixou voar sobre o mar.</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5471"/>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en-US" sz="2800">
                <a:solidFill>
                  <a:srgbClr val="FF0000"/>
                </a:solidFill>
              </a:rPr>
              <a:t>③ </a:t>
            </a:r>
            <a:r xmlns:a="http://schemas.openxmlformats.org/drawingml/2006/main">
              <a:rPr lang="pt" altLang="ko-KR" sz="2800">
                <a:solidFill>
                  <a:srgbClr val="FF0000"/>
                </a:solidFill>
              </a:rPr>
              <a:t>Deus dividiu o Mar Vermelho e os deixou caminhar</a:t>
            </a:r>
          </a:p>
          <a:p>
            <a:r xmlns:a="http://schemas.openxmlformats.org/drawingml/2006/main">
              <a:rPr lang="pt" altLang="ko-KR" sz="2800">
                <a:solidFill>
                  <a:srgbClr val="FF0000"/>
                </a:solidFill>
              </a:rPr>
              <a:t>o chão seco.</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4000">
                <a:solidFill>
                  <a:srgbClr val="FF0000"/>
                </a:solidFill>
              </a:rPr>
              <a:t>Palavra de hoje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3600">
                <a:solidFill>
                  <a:schemeClr val="tx1">
                    <a:lumMod val="65000"/>
                    <a:lumOff val="35000"/>
                  </a:schemeClr>
                </a:solidFill>
              </a:rPr>
              <a:t>Então Moisés estendeu a mão sobre o mar, e durante toda aquela noite o Senhor fez recuar o mar com um forte vento oriental e transformou-o em terra seca. As águas foram divididas,</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t" altLang="ko-KR" sz="2800">
                <a:solidFill>
                  <a:schemeClr val="tx1">
                    <a:lumMod val="65000"/>
                    <a:lumOff val="35000"/>
                  </a:schemeClr>
                </a:solidFill>
              </a:rPr>
              <a:t>Êxodo</a:t>
            </a:r>
            <a:r xmlns:a="http://schemas.openxmlformats.org/drawingml/2006/main">
              <a:rPr lang="pt" altLang="en-US" sz="2800">
                <a:solidFill>
                  <a:schemeClr val="tx1">
                    <a:lumMod val="65000"/>
                    <a:lumOff val="35000"/>
                  </a:schemeClr>
                </a:solidFill>
              </a:rPr>
              <a:t> </a:t>
            </a:r>
            <a:r xmlns:a="http://schemas.openxmlformats.org/drawingml/2006/main">
              <a:rPr lang="pt" altLang="ko-KR" sz="2800">
                <a:solidFill>
                  <a:schemeClr val="tx1">
                    <a:lumMod val="65000"/>
                    <a:lumOff val="35000"/>
                  </a:schemeClr>
                </a:solidFill>
              </a:rPr>
              <a:t>14:</a:t>
            </a:r>
            <a:r xmlns:a="http://schemas.openxmlformats.org/drawingml/2006/main">
              <a:rPr lang="pt" altLang="en-US" sz="2800">
                <a:solidFill>
                  <a:schemeClr val="tx1">
                    <a:lumMod val="65000"/>
                    <a:lumOff val="35000"/>
                  </a:schemeClr>
                </a:solidFill>
              </a:rPr>
              <a:t> </a:t>
            </a:r>
            <a:r xmlns:a="http://schemas.openxmlformats.org/drawingml/2006/main">
              <a:rPr lang="pt"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3365213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b="1">
                <a:solidFill>
                  <a:schemeClr val="tx1">
                    <a:lumMod val="50000"/>
                    <a:lumOff val="50000"/>
                  </a:schemeClr>
                </a:solidFill>
              </a:rPr>
              <a:t>Nº 20 A Palavra de Deus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3600"/>
              <a:t>Deus que derrubou a carne</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617"/>
            <a:ext cx="5364088" cy="3792407"/>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4000">
                <a:solidFill>
                  <a:srgbClr val="FF0000"/>
                </a:solidFill>
              </a:rPr>
              <a:t>Palavra de hoje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58763"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3600">
                <a:solidFill>
                  <a:schemeClr val="bg1">
                    <a:lumMod val="50000"/>
                  </a:schemeClr>
                </a:solidFill>
              </a:rPr>
              <a:t>"Ouvi as queixas dos israelitas. Diga-lhes: 'Ao anoitecer vocês comerão carne e pela manhã se fartarão de pão. Então saberão que eu sou o Senhor, seu Deus.'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t" altLang="ko-KR" sz="2800">
                <a:solidFill>
                  <a:schemeClr val="tx1">
                    <a:lumMod val="65000"/>
                    <a:lumOff val="35000"/>
                  </a:schemeClr>
                </a:solidFill>
              </a:rPr>
              <a:t>Êxodo</a:t>
            </a:r>
            <a:r xmlns:a="http://schemas.openxmlformats.org/drawingml/2006/main">
              <a:rPr lang="pt" altLang="en-US" sz="2800">
                <a:solidFill>
                  <a:schemeClr val="tx1">
                    <a:lumMod val="65000"/>
                    <a:lumOff val="35000"/>
                  </a:schemeClr>
                </a:solidFill>
              </a:rPr>
              <a:t>  </a:t>
            </a:r>
            <a:r xmlns:a="http://schemas.openxmlformats.org/drawingml/2006/main">
              <a:rPr lang="pt"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2800">
                <a:solidFill>
                  <a:schemeClr val="tx1">
                    <a:lumMod val="65000"/>
                    <a:lumOff val="35000"/>
                  </a:schemeClr>
                </a:solidFill>
              </a:rPr>
              <a:t>Os israelitas não tinham comida no deserto. Então eles murmuraram contra Moisés e contra Deus.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62" y="12941"/>
            <a:ext cx="8294675" cy="5864332"/>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2800">
                <a:solidFill>
                  <a:schemeClr val="tx1">
                    <a:lumMod val="65000"/>
                    <a:lumOff val="35000"/>
                  </a:schemeClr>
                </a:solidFill>
              </a:rPr>
              <a:t>Então o Senhor disse a Moisés. “Vou deixar cair comida do céu para você.”</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0" y="0"/>
            <a:ext cx="8312978" cy="5877272"/>
          </a:xfrm>
          <a:prstGeom prst="rect">
            <a:avLst/>
          </a:prstGeom>
        </p:spPr>
      </p:pic>
    </p:spTree>
    <p:extLst>
      <p:ext uri="{BB962C8B-B14F-4D97-AF65-F5344CB8AC3E}">
        <p14:creationId xmlns:p14="http://schemas.microsoft.com/office/powerpoint/2010/main" val="303008548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2800">
                <a:solidFill>
                  <a:schemeClr val="tx1">
                    <a:lumMod val="65000"/>
                    <a:lumOff val="35000"/>
                  </a:schemeClr>
                </a:solidFill>
              </a:rPr>
              <a:t>De manhã, flocos finos como gelo apareceram no chão do deserto.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44000" cy="5696744"/>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p>
            <a:r xmlns:a="http://schemas.openxmlformats.org/drawingml/2006/main">
              <a:rPr lang="pt" altLang="ko-KR" sz="2800">
                <a:solidFill>
                  <a:schemeClr val="tx1">
                    <a:lumMod val="65000"/>
                    <a:lumOff val="35000"/>
                  </a:schemeClr>
                </a:solidFill>
              </a:rPr>
              <a:t>Moisés viveu como pastor por 40 anos e no final completou 80 anos.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92" y="-11699"/>
            <a:ext cx="8335008" cy="5892480"/>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301208"/>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2800">
                <a:solidFill>
                  <a:schemeClr val="tx1">
                    <a:lumMod val="65000"/>
                    <a:lumOff val="35000"/>
                  </a:schemeClr>
                </a:solidFill>
              </a:rPr>
              <a:t>À noite, codornizes vieram sobre eles e caíram e cobriram o acampamento. Eles os reuniram, cozinharam e comeram. Eles não morreram de fome nem no deserto.</a:t>
            </a:r>
            <a:endParaRPr xmlns:a="http://schemas.openxmlformats.org/drawingml/2006/main" lang="ko-KR" altLang="en-US" sz="2800">
              <a:solidFill>
                <a:schemeClr val="tx1">
                  <a:lumMod val="65000"/>
                  <a:lumOff val="35000"/>
                </a:schemeClr>
              </a:solidFill>
            </a:endParaRPr>
          </a:p>
        </p:txBody>
      </p:sp>
      <p:pic>
        <p:nvPicPr>
          <p:cNvPr id="2054" name="Picture 6" descr="http://thumbs.dreamstime.com/z/many-birds-flying-sky-silhouettes-pigeons-motion-blur-isolated-white-36555473.jpg"/>
          <p:cNvPicPr>
            <a:picLocks noChangeAspect="1" noChangeArrowheads="1"/>
          </p:cNvPicPr>
          <p:nvPr/>
        </p:nvPicPr>
        <p:blipFill>
          <a:blip r:embed="rId2">
            <a:extLst>
              <a:ext uri="{28A0092B-C50C-407E-A947-70E740481C1C}">
                <a14:useLocalDpi xmlns:a14="http://schemas.microsoft.com/office/drawing/2010/main" val="0"/>
              </a:ext>
            </a:extLst>
          </a:blip>
          <a:srcRect b="9874"/>
          <a:stretch>
            <a:fillRect/>
          </a:stretch>
        </p:blipFill>
        <p:spPr bwMode="auto">
          <a:xfrm>
            <a:off x="0" y="1"/>
            <a:ext cx="9144000" cy="494116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rcRect t="30137"/>
          <a:stretch>
            <a:fillRect/>
          </a:stretch>
        </p:blipFill>
        <p:spPr>
          <a:xfrm>
            <a:off x="3707904" y="2470585"/>
            <a:ext cx="5323754" cy="2629555"/>
          </a:xfrm>
          <a:prstGeom prst="rect">
            <a:avLst/>
          </a:prstGeom>
        </p:spPr>
      </p:pic>
    </p:spTree>
    <p:extLst>
      <p:ext uri="{BB962C8B-B14F-4D97-AF65-F5344CB8AC3E}">
        <p14:creationId xmlns:p14="http://schemas.microsoft.com/office/powerpoint/2010/main" val="160805030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05264"/>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2600">
                <a:solidFill>
                  <a:schemeClr val="tx1">
                    <a:lumMod val="65000"/>
                    <a:lumOff val="35000"/>
                  </a:schemeClr>
                </a:solidFill>
              </a:rPr>
              <a:t>“Obrigado, Deus!” Moisés e o povo israelita ficaram maravilhados com o poder onipotente de Deus.</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74" y="0"/>
            <a:ext cx="8083959" cy="5715000"/>
          </a:xfrm>
          <a:prstGeom prst="rect">
            <a:avLst/>
          </a:prstGeom>
        </p:spPr>
      </p:pic>
    </p:spTree>
    <p:extLst>
      <p:ext uri="{BB962C8B-B14F-4D97-AF65-F5344CB8AC3E}">
        <p14:creationId xmlns:p14="http://schemas.microsoft.com/office/powerpoint/2010/main" val="126941731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4000">
                <a:solidFill>
                  <a:srgbClr val="FF0000"/>
                </a:solidFill>
              </a:rPr>
              <a:t>A lição de hoje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312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330890"/>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3600">
                <a:solidFill>
                  <a:schemeClr val="tx1">
                    <a:lumMod val="65000"/>
                    <a:lumOff val="35000"/>
                  </a:schemeClr>
                </a:solidFill>
              </a:rPr>
              <a:t>Deus forneceu ao Seu povo alimento diário de maneira incrível e Seu poder onipotente, mesmo no deserto, onde eles não conseguiam encontrar nenhum.</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pt" altLang="ko-KR" sz="3600">
                <a:solidFill>
                  <a:schemeClr val="tx1">
                    <a:lumMod val="65000"/>
                    <a:lumOff val="35000"/>
                  </a:schemeClr>
                </a:solidFill>
              </a:rPr>
              <a:t>Acreditamos que Deus nos suprirá fielmente de nossas necessidades com Seu maravilhoso caminho.</a:t>
            </a:r>
          </a:p>
        </p:txBody>
      </p:sp>
    </p:spTree>
    <p:extLst>
      <p:ext uri="{BB962C8B-B14F-4D97-AF65-F5344CB8AC3E}">
        <p14:creationId xmlns:p14="http://schemas.microsoft.com/office/powerpoint/2010/main" val="348530847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3268" y="206953"/>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3200"/>
              <a:t>Deus é?</a:t>
            </a:r>
            <a:r xmlns:a="http://schemas.openxmlformats.org/drawingml/2006/main">
              <a:rPr lang="p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3600">
                <a:solidFill>
                  <a:srgbClr val="C00000"/>
                </a:solidFill>
              </a:rPr>
              <a:t>Deus..</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3600">
                <a:solidFill>
                  <a:schemeClr val="tx1">
                    <a:lumMod val="65000"/>
                    <a:lumOff val="35000"/>
                  </a:schemeClr>
                </a:solidFill>
              </a:rPr>
              <a:t>Ele é um Deus maravilhoso que conhece antecipadamente nossas necessidades e as supre de sua maneira incrível.</a:t>
            </a:r>
          </a:p>
          <a:p>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4000">
                <a:solidFill>
                  <a:srgbClr val="FF0000"/>
                </a:solidFill>
              </a:rPr>
              <a:t>Teste de hoje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79495" y="6146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194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3600">
                <a:solidFill>
                  <a:schemeClr val="tx1">
                    <a:lumMod val="65000"/>
                    <a:lumOff val="35000"/>
                  </a:schemeClr>
                </a:solidFill>
              </a:rPr>
              <a:t>O que Deus providenciou para Seu povo faminto?</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en-US" sz="2800">
                <a:solidFill>
                  <a:schemeClr val="tx1">
                    <a:lumMod val="65000"/>
                    <a:lumOff val="35000"/>
                  </a:schemeClr>
                </a:solidFill>
              </a:rPr>
              <a:t>① </a:t>
            </a:r>
            <a:r xmlns:a="http://schemas.openxmlformats.org/drawingml/2006/main">
              <a:rPr lang="pt" altLang="ko-KR" sz="2800">
                <a:solidFill>
                  <a:schemeClr val="tx1">
                    <a:lumMod val="65000"/>
                    <a:lumOff val="35000"/>
                  </a:schemeClr>
                </a:solidFill>
              </a:rPr>
              <a:t>Maná e codorna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en-US" sz="2800">
                <a:solidFill>
                  <a:schemeClr val="tx1">
                    <a:lumMod val="65000"/>
                    <a:lumOff val="35000"/>
                  </a:schemeClr>
                </a:solidFill>
              </a:rPr>
              <a:t>② </a:t>
            </a:r>
            <a:r xmlns:a="http://schemas.openxmlformats.org/drawingml/2006/main">
              <a:rPr lang="pt" altLang="ko-KR" sz="2800">
                <a:solidFill>
                  <a:schemeClr val="tx1">
                    <a:lumMod val="65000"/>
                    <a:lumOff val="35000"/>
                  </a:schemeClr>
                </a:solidFill>
              </a:rPr>
              <a:t>Pão e Leite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en-US" sz="2800">
                <a:solidFill>
                  <a:schemeClr val="tx1">
                    <a:lumMod val="65000"/>
                    <a:lumOff val="35000"/>
                  </a:schemeClr>
                </a:solidFill>
              </a:rPr>
              <a:t>③ </a:t>
            </a:r>
            <a:r xmlns:a="http://schemas.openxmlformats.org/drawingml/2006/main">
              <a:rPr lang="pt" altLang="ko-KR" sz="2800">
                <a:solidFill>
                  <a:schemeClr val="tx1">
                    <a:lumMod val="65000"/>
                    <a:lumOff val="35000"/>
                  </a:schemeClr>
                </a:solidFill>
              </a:rPr>
              <a:t>Carne e Água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en-US" sz="2800">
                <a:solidFill>
                  <a:schemeClr val="tx1">
                    <a:lumMod val="65000"/>
                    <a:lumOff val="35000"/>
                  </a:schemeClr>
                </a:solidFill>
              </a:rPr>
              <a:t>④ </a:t>
            </a:r>
            <a:r xmlns:a="http://schemas.openxmlformats.org/drawingml/2006/main">
              <a:rPr lang="pt" altLang="ko-KR" sz="2800">
                <a:solidFill>
                  <a:schemeClr val="tx1">
                    <a:lumMod val="65000"/>
                    <a:lumOff val="35000"/>
                  </a:schemeClr>
                </a:solidFill>
              </a:rPr>
              <a:t>Arroz e Sopa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en-US" sz="2800">
                <a:solidFill>
                  <a:srgbClr val="FF0000"/>
                </a:solidFill>
              </a:rPr>
              <a:t>① </a:t>
            </a:r>
            <a:r xmlns:a="http://schemas.openxmlformats.org/drawingml/2006/main">
              <a:rPr lang="pt" altLang="ko-KR" sz="2800">
                <a:solidFill>
                  <a:srgbClr val="FF0000"/>
                </a:solidFill>
              </a:rPr>
              <a:t>Maná e codorna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4000">
                <a:solidFill>
                  <a:srgbClr val="FF0000"/>
                </a:solidFill>
              </a:rPr>
              <a:t>Palavra de hoje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3600">
                <a:solidFill>
                  <a:schemeClr val="bg1">
                    <a:lumMod val="50000"/>
                  </a:schemeClr>
                </a:solidFill>
              </a:rPr>
              <a:t>"Ouvi as queixas dos israelitas. Diga-lhes: 'Ao anoitecer vocês comerão carne e pela manhã se fartarão de pão. Então saberão que eu sou o Senhor, seu Deus.'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t" altLang="ko-KR" sz="2800">
                <a:solidFill>
                  <a:schemeClr val="tx1">
                    <a:lumMod val="65000"/>
                    <a:lumOff val="35000"/>
                  </a:schemeClr>
                </a:solidFill>
              </a:rPr>
              <a:t>Êxodo</a:t>
            </a:r>
            <a:r xmlns:a="http://schemas.openxmlformats.org/drawingml/2006/main">
              <a:rPr lang="pt" altLang="en-US" sz="2800">
                <a:solidFill>
                  <a:schemeClr val="tx1">
                    <a:lumMod val="65000"/>
                    <a:lumOff val="35000"/>
                  </a:schemeClr>
                </a:solidFill>
              </a:rPr>
              <a:t>  </a:t>
            </a:r>
            <a:r xmlns:a="http://schemas.openxmlformats.org/drawingml/2006/main">
              <a:rPr lang="pt"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32707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p>
            <a:r xmlns:a="http://schemas.openxmlformats.org/drawingml/2006/main">
              <a:rPr lang="pt" altLang="ko-KR" b="1">
                <a:solidFill>
                  <a:schemeClr val="tx1">
                    <a:lumMod val="50000"/>
                    <a:lumOff val="50000"/>
                  </a:schemeClr>
                </a:solidFill>
              </a:rPr>
              <a:t>Não.</a:t>
            </a:r>
            <a:r xmlns:a="http://schemas.openxmlformats.org/drawingml/2006/main">
              <a:rPr lang="pt" altLang="en-US" b="1">
                <a:solidFill>
                  <a:schemeClr val="tx1">
                    <a:lumMod val="50000"/>
                    <a:lumOff val="50000"/>
                  </a:schemeClr>
                </a:solidFill>
              </a:rPr>
              <a:t> </a:t>
            </a:r>
            <a:r xmlns:a="http://schemas.openxmlformats.org/drawingml/2006/main">
              <a:rPr lang="pt" altLang="ko-KR" b="1">
                <a:solidFill>
                  <a:schemeClr val="tx1">
                    <a:lumMod val="50000"/>
                    <a:lumOff val="50000"/>
                  </a:schemeClr>
                </a:solidFill>
              </a:rPr>
              <a:t>21 A Palavra de Deus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4176464" cy="1323439"/>
          </a:xfrm>
          <a:prstGeom prst="rect">
            <a:avLst/>
          </a:prstGeom>
          <a:noFill/>
        </p:spPr>
        <p:txBody>
          <a:bodyPr wrap="square" rtlCol="0">
            <a:spAutoFit/>
          </a:bodyPr>
          <a:lstStyle/>
          <a:p>
            <a:pPr xmlns:a="http://schemas.openxmlformats.org/drawingml/2006/main" algn="ctr"/>
            <a:r xmlns:a="http://schemas.openxmlformats.org/drawingml/2006/main">
              <a:rPr lang="pt" altLang="ko-KR" sz="4000"/>
              <a:t>Os dez Mandamentos</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1982740"/>
            <a:ext cx="4929496" cy="3606522"/>
          </a:xfrm>
          <a:prstGeom prst="rect">
            <a:avLst/>
          </a:prstGeom>
        </p:spPr>
      </p:pic>
    </p:spTree>
    <p:extLst>
      <p:ext uri="{BB962C8B-B14F-4D97-AF65-F5344CB8AC3E}">
        <p14:creationId xmlns:p14="http://schemas.microsoft.com/office/powerpoint/2010/main" val="2335076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pt" altLang="ko-KR" sz="4000">
                <a:solidFill>
                  <a:srgbClr val="FF0000"/>
                </a:solidFill>
              </a:rPr>
              <a:t>Palavra de hoje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pt" altLang="ko-KR" sz="3600">
                <a:solidFill>
                  <a:schemeClr val="tx1">
                    <a:lumMod val="65000"/>
                    <a:lumOff val="35000"/>
                  </a:schemeClr>
                </a:solidFill>
              </a:rPr>
              <a:t>Moisés esteve ali com o Senhor quarenta dias e quarenta noites sem comer</a:t>
            </a:r>
          </a:p>
          <a:p>
            <a:r xmlns:a="http://schemas.openxmlformats.org/drawingml/2006/main">
              <a:rPr lang="pt" altLang="ko-KR" sz="3600">
                <a:solidFill>
                  <a:schemeClr val="tx1">
                    <a:lumMod val="65000"/>
                    <a:lumOff val="35000"/>
                  </a:schemeClr>
                </a:solidFill>
              </a:rPr>
              <a:t>pão ou água potável. E ele escreveu nas tábuas as palavras da aliança – os Dez Mandamentos.</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pt" altLang="ko-KR" sz="2800">
                <a:solidFill>
                  <a:schemeClr val="tx1">
                    <a:lumMod val="65000"/>
                    <a:lumOff val="35000"/>
                  </a:schemeClr>
                </a:solidFill>
              </a:rPr>
              <a:t>Êxodo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70320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5445224"/>
            <a:ext cx="8963222" cy="1384995"/>
          </a:xfrm>
          <a:prstGeom prst="rect">
            <a:avLst/>
          </a:prstGeom>
          <a:noFill/>
        </p:spPr>
        <p:txBody>
          <a:bodyPr wrap="square" rtlCol="0">
            <a:spAutoFit/>
          </a:bodyPr>
          <a:lstStyle/>
          <a:p>
            <a:r xmlns:a="http://schemas.openxmlformats.org/drawingml/2006/main">
              <a:rPr lang="pt" altLang="ko-KR" sz="2800">
                <a:solidFill>
                  <a:schemeClr val="tx1">
                    <a:lumMod val="65000"/>
                    <a:lumOff val="35000"/>
                  </a:schemeClr>
                </a:solidFill>
              </a:rPr>
              <a:t>O povo israelita chegou ao Monte Horebe (o Monte Sinai). A glória do Senhor Deus estava plena no Monte Sinai (Monte Horebe).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3999" cy="5445225"/>
          </a:xfrm>
          <a:prstGeom prst="rect">
            <a:avLst/>
          </a:prstGeom>
        </p:spPr>
      </p:pic>
    </p:spTree>
    <p:extLst>
      <p:ext uri="{BB962C8B-B14F-4D97-AF65-F5344CB8AC3E}">
        <p14:creationId xmlns:p14="http://schemas.microsoft.com/office/powerpoint/2010/main" val="28690761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33" y="6995"/>
            <a:ext cx="8183932" cy="5798269"/>
          </a:xfrm>
          <a:prstGeom prst="rect">
            <a:avLst/>
          </a:prstGeom>
        </p:spPr>
      </p:pic>
      <p:sp>
        <p:nvSpPr>
          <p:cNvPr id="5" name="TextBox 4"/>
          <p:cNvSpPr txBox="1"/>
          <p:nvPr/>
        </p:nvSpPr>
        <p:spPr>
          <a:xfrm>
            <a:off x="73274" y="5787261"/>
            <a:ext cx="8963222" cy="954107"/>
          </a:xfrm>
          <a:prstGeom prst="rect">
            <a:avLst/>
          </a:prstGeom>
          <a:noFill/>
        </p:spPr>
        <p:txBody>
          <a:bodyPr wrap="square" rtlCol="0">
            <a:spAutoFit/>
          </a:bodyPr>
          <a:lstStyle/>
          <a:p>
            <a:r xmlns:a="http://schemas.openxmlformats.org/drawingml/2006/main">
              <a:rPr lang="pt" altLang="ko-KR" sz="2800">
                <a:solidFill>
                  <a:schemeClr val="tx1">
                    <a:lumMod val="65000"/>
                    <a:lumOff val="35000"/>
                  </a:schemeClr>
                </a:solidFill>
              </a:rPr>
              <a:t>Deus disse a Moisés: “Suba até mim ao monte”. Moisés subiu ao monte de Deus.</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92132518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598" y="5517232"/>
            <a:ext cx="9054634" cy="1384995"/>
          </a:xfrm>
          <a:prstGeom prst="rect">
            <a:avLst/>
          </a:prstGeom>
          <a:noFill/>
        </p:spPr>
        <p:txBody>
          <a:bodyPr wrap="square" rtlCol="0">
            <a:spAutoFit/>
          </a:bodyPr>
          <a:lstStyle/>
          <a:p>
            <a:r xmlns:a="http://schemas.openxmlformats.org/drawingml/2006/main">
              <a:rPr lang="pt" altLang="ko-KR" sz="2800">
                <a:solidFill>
                  <a:schemeClr val="tx1">
                    <a:lumMod val="65000"/>
                    <a:lumOff val="35000"/>
                  </a:schemeClr>
                </a:solidFill>
              </a:rPr>
              <a:t>Um dia, Deus o chamou dentro da sarça ardente e disse-lhe. “Estou enviando você ao Faraó para salvar meu povo, os israelitas, do Egito.”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12"/>
            <a:ext cx="9144000" cy="5545944"/>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6021288"/>
            <a:ext cx="9054634" cy="523220"/>
          </a:xfrm>
          <a:prstGeom prst="rect">
            <a:avLst/>
          </a:prstGeom>
          <a:noFill/>
        </p:spPr>
        <p:txBody>
          <a:bodyPr wrap="square" rtlCol="0">
            <a:spAutoFit/>
          </a:bodyPr>
          <a:lstStyle/>
          <a:p>
            <a:r xmlns:a="http://schemas.openxmlformats.org/drawingml/2006/main">
              <a:rPr lang="pt" altLang="ko-KR" sz="2800">
                <a:solidFill>
                  <a:schemeClr val="tx1">
                    <a:lumMod val="65000"/>
                    <a:lumOff val="35000"/>
                  </a:schemeClr>
                </a:solidFill>
              </a:rPr>
              <a:t>O Senhor Deus se encontrou no monte Horebe.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43" y="-11699"/>
            <a:ext cx="8316906" cy="5892480"/>
          </a:xfrm>
          <a:prstGeom prst="rect">
            <a:avLst/>
          </a:prstGeom>
        </p:spPr>
      </p:pic>
    </p:spTree>
    <p:extLst>
      <p:ext uri="{BB962C8B-B14F-4D97-AF65-F5344CB8AC3E}">
        <p14:creationId xmlns:p14="http://schemas.microsoft.com/office/powerpoint/2010/main" val="125769555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5473005"/>
            <a:ext cx="9054634" cy="1384995"/>
          </a:xfrm>
          <a:prstGeom prst="rect">
            <a:avLst/>
          </a:prstGeom>
          <a:noFill/>
        </p:spPr>
        <p:txBody>
          <a:bodyPr wrap="square" rtlCol="0">
            <a:spAutoFit/>
          </a:bodyPr>
          <a:lstStyle/>
          <a:p>
            <a:r xmlns:a="http://schemas.openxmlformats.org/drawingml/2006/main">
              <a:rPr lang="pt" altLang="ko-KR" sz="2800">
                <a:solidFill>
                  <a:schemeClr val="tx1">
                    <a:lumMod val="65000"/>
                    <a:lumOff val="35000"/>
                  </a:schemeClr>
                </a:solidFill>
              </a:rPr>
              <a:t>Deus deu a Moisés as tábuas de pedra. Deus escreveu as leis e os mandamentos para os israelitas guardarem - os Dez Mandamentos.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8712"/>
            <a:ext cx="8352928" cy="5041888"/>
          </a:xfrm>
          <a:prstGeom prst="rect">
            <a:avLst/>
          </a:prstGeom>
        </p:spPr>
      </p:pic>
    </p:spTree>
    <p:extLst>
      <p:ext uri="{BB962C8B-B14F-4D97-AF65-F5344CB8AC3E}">
        <p14:creationId xmlns:p14="http://schemas.microsoft.com/office/powerpoint/2010/main" val="118226066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5338"/>
            <a:ext cx="9054634" cy="1292662"/>
          </a:xfrm>
          <a:prstGeom prst="rect">
            <a:avLst/>
          </a:prstGeom>
          <a:noFill/>
        </p:spPr>
        <p:txBody>
          <a:bodyPr wrap="square" rtlCol="0">
            <a:spAutoFit/>
          </a:bodyPr>
          <a:lstStyle/>
          <a:p>
            <a:r xmlns:a="http://schemas.openxmlformats.org/drawingml/2006/main">
              <a:rPr lang="pt" altLang="ko-KR" sz="2600">
                <a:solidFill>
                  <a:schemeClr val="tx1">
                    <a:lumMod val="65000"/>
                    <a:lumOff val="35000"/>
                  </a:schemeClr>
                </a:solidFill>
              </a:rPr>
              <a:t>“Obrigado, Senhor, por nos dar as leis.”</a:t>
            </a:r>
          </a:p>
          <a:p>
            <a:r xmlns:a="http://schemas.openxmlformats.org/drawingml/2006/main">
              <a:rPr lang="pt" altLang="ko-KR" sz="2600">
                <a:solidFill>
                  <a:schemeClr val="tx1">
                    <a:lumMod val="65000"/>
                    <a:lumOff val="35000"/>
                  </a:schemeClr>
                </a:solidFill>
              </a:rPr>
              <a:t>Moisés pensou: “Eu entregarei e ensinarei estes preciosos Dez Mandamentos”.</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699"/>
            <a:ext cx="9127908" cy="5344517"/>
          </a:xfrm>
          <a:prstGeom prst="rect">
            <a:avLst/>
          </a:prstGeom>
        </p:spPr>
      </p:pic>
    </p:spTree>
    <p:extLst>
      <p:ext uri="{BB962C8B-B14F-4D97-AF65-F5344CB8AC3E}">
        <p14:creationId xmlns:p14="http://schemas.microsoft.com/office/powerpoint/2010/main" val="8220049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pt" altLang="ko-KR" sz="4000">
                <a:solidFill>
                  <a:srgbClr val="FF0000"/>
                </a:solidFill>
              </a:rPr>
              <a:t>A lição de hoje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24611"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332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52238" y="1788542"/>
            <a:ext cx="8208912" cy="3539430"/>
          </a:xfrm>
          <a:prstGeom prst="rect">
            <a:avLst/>
          </a:prstGeom>
          <a:noFill/>
        </p:spPr>
        <p:txBody>
          <a:bodyPr wrap="square" rtlCol="0">
            <a:spAutoFit/>
          </a:bodyPr>
          <a:lstStyle/>
          <a:p>
            <a:pPr xmlns:a="http://schemas.openxmlformats.org/drawingml/2006/main" algn="ctr"/>
            <a:r xmlns:a="http://schemas.openxmlformats.org/drawingml/2006/main">
              <a:rPr lang="pt" altLang="ko-KR" sz="3200">
                <a:solidFill>
                  <a:schemeClr val="tx1">
                    <a:lumMod val="65000"/>
                    <a:lumOff val="35000"/>
                  </a:schemeClr>
                </a:solidFill>
              </a:rPr>
              <a:t>Os Dez Mandamentos são os regulamentos preciosos que Deus deu para a nossa vida.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pt" altLang="ko-KR" sz="3200">
                <a:solidFill>
                  <a:schemeClr val="tx1">
                    <a:lumMod val="65000"/>
                    <a:lumOff val="35000"/>
                  </a:schemeClr>
                </a:solidFill>
              </a:rPr>
              <a:t>Quando obedecemos às leis de Deus, Deus ficará satisfeito com a nossa vida.</a:t>
            </a:r>
          </a:p>
          <a:p>
            <a:pPr algn="ctr"/>
            <a:endParaRPr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p:txBody>
      </p:sp>
    </p:spTree>
    <p:extLst>
      <p:ext uri="{BB962C8B-B14F-4D97-AF65-F5344CB8AC3E}">
        <p14:creationId xmlns:p14="http://schemas.microsoft.com/office/powerpoint/2010/main" val="137382834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pt" altLang="ko-KR" sz="3200"/>
              <a:t>Deus?</a:t>
            </a:r>
            <a:r xmlns:a="http://schemas.openxmlformats.org/drawingml/2006/main">
              <a:rPr lang="p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pt" altLang="ko-KR" sz="3600">
                <a:solidFill>
                  <a:srgbClr val="C00000"/>
                </a:solidFill>
              </a:rPr>
              <a:t>Deus</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862322"/>
          </a:xfrm>
          <a:prstGeom prst="rect">
            <a:avLst/>
          </a:prstGeom>
          <a:noFill/>
        </p:spPr>
        <p:txBody>
          <a:bodyPr wrap="square" rtlCol="0">
            <a:spAutoFit/>
          </a:bodyPr>
          <a:lstStyle/>
          <a:p>
            <a:r xmlns:a="http://schemas.openxmlformats.org/drawingml/2006/main">
              <a:rPr lang="pt" altLang="ko-KR" sz="3600">
                <a:solidFill>
                  <a:schemeClr val="tx1">
                    <a:lumMod val="65000"/>
                    <a:lumOff val="35000"/>
                  </a:schemeClr>
                </a:solidFill>
              </a:rPr>
              <a:t>Deus nos deu as leis e os Dez Mandamentos.</a:t>
            </a:r>
          </a:p>
          <a:p>
            <a:endParaRPr lang="en-US" altLang="ko-KR" sz="3600">
              <a:solidFill>
                <a:schemeClr val="tx1">
                  <a:lumMod val="65000"/>
                  <a:lumOff val="35000"/>
                </a:schemeClr>
              </a:solidFill>
            </a:endParaRPr>
          </a:p>
          <a:p>
            <a:r xmlns:a="http://schemas.openxmlformats.org/drawingml/2006/main">
              <a:rPr lang="pt" altLang="ko-KR" sz="3600">
                <a:solidFill>
                  <a:schemeClr val="tx1">
                    <a:lumMod val="65000"/>
                    <a:lumOff val="35000"/>
                  </a:schemeClr>
                </a:solidFill>
              </a:rPr>
              <a:t>Deus se deu a conhecer a nós através dessas leis e mandamentos.</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13778045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pt" altLang="ko-KR" sz="4000">
                <a:solidFill>
                  <a:srgbClr val="FF0000"/>
                </a:solidFill>
              </a:rPr>
              <a:t>Teste de hoje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416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pt" altLang="ko-KR" sz="3200">
                <a:solidFill>
                  <a:schemeClr val="tx1">
                    <a:lumMod val="65000"/>
                    <a:lumOff val="35000"/>
                  </a:schemeClr>
                </a:solidFill>
              </a:rPr>
              <a:t>Onde Deus escreveu os Dez Mandamentos?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pt" altLang="en-US" sz="2800">
                <a:solidFill>
                  <a:schemeClr val="tx1">
                    <a:lumMod val="65000"/>
                    <a:lumOff val="35000"/>
                  </a:schemeClr>
                </a:solidFill>
              </a:rPr>
              <a:t>① </a:t>
            </a:r>
            <a:r xmlns:a="http://schemas.openxmlformats.org/drawingml/2006/main">
              <a:rPr lang="pt" altLang="ko-KR" sz="2800">
                <a:solidFill>
                  <a:schemeClr val="tx1">
                    <a:lumMod val="65000"/>
                    <a:lumOff val="35000"/>
                  </a:schemeClr>
                </a:solidFill>
              </a:rPr>
              <a:t>Tábua de madeira</a:t>
            </a:r>
            <a:r xmlns:a="http://schemas.openxmlformats.org/drawingml/2006/main">
              <a:rPr lang="pt" altLang="en-US" sz="2800">
                <a:solidFill>
                  <a:schemeClr val="tx1">
                    <a:lumMod val="65000"/>
                    <a:lumOff val="35000"/>
                  </a:schemeClr>
                </a:solidFill>
              </a:rPr>
              <a:t> </a:t>
            </a: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pt" altLang="en-US" sz="2800">
                <a:solidFill>
                  <a:schemeClr val="tx1">
                    <a:lumMod val="65000"/>
                    <a:lumOff val="35000"/>
                  </a:schemeClr>
                </a:solidFill>
              </a:rPr>
              <a:t>② </a:t>
            </a:r>
            <a:r xmlns:a="http://schemas.openxmlformats.org/drawingml/2006/main">
              <a:rPr lang="pt" altLang="ko-KR" sz="2800">
                <a:solidFill>
                  <a:schemeClr val="tx1">
                    <a:lumMod val="65000"/>
                    <a:lumOff val="35000"/>
                  </a:schemeClr>
                </a:solidFill>
              </a:rPr>
              <a:t>Lama</a:t>
            </a:r>
            <a:r xmlns:a="http://schemas.openxmlformats.org/drawingml/2006/main">
              <a:rPr lang="pt" altLang="en-US" sz="2800">
                <a:solidFill>
                  <a:schemeClr val="tx1">
                    <a:lumMod val="65000"/>
                    <a:lumOff val="35000"/>
                  </a:schemeClr>
                </a:solidFill>
              </a:rPr>
              <a:t> </a:t>
            </a:r>
            <a:r xmlns:a="http://schemas.openxmlformats.org/drawingml/2006/main">
              <a:rPr lang="pt" altLang="ko-KR" sz="2800">
                <a:solidFill>
                  <a:schemeClr val="tx1">
                    <a:lumMod val="65000"/>
                    <a:lumOff val="35000"/>
                  </a:schemeClr>
                </a:solidFill>
              </a:rPr>
              <a:t>tábua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pt" altLang="en-US" sz="2800">
                <a:solidFill>
                  <a:schemeClr val="tx1">
                    <a:lumMod val="65000"/>
                    <a:lumOff val="35000"/>
                  </a:schemeClr>
                </a:solidFill>
              </a:rPr>
              <a:t>③ </a:t>
            </a:r>
            <a:r xmlns:a="http://schemas.openxmlformats.org/drawingml/2006/main">
              <a:rPr lang="pt" altLang="ko-KR" sz="2800">
                <a:solidFill>
                  <a:schemeClr val="tx1">
                    <a:lumMod val="65000"/>
                    <a:lumOff val="35000"/>
                  </a:schemeClr>
                </a:solidFill>
              </a:rPr>
              <a:t>Papel</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pt" altLang="en-US" sz="2800">
                <a:solidFill>
                  <a:schemeClr val="tx1">
                    <a:lumMod val="65000"/>
                    <a:lumOff val="35000"/>
                  </a:schemeClr>
                </a:solidFill>
              </a:rPr>
              <a:t>④ </a:t>
            </a:r>
            <a:r xmlns:a="http://schemas.openxmlformats.org/drawingml/2006/main">
              <a:rPr lang="pt" altLang="ko-KR" sz="2800">
                <a:solidFill>
                  <a:schemeClr val="tx1">
                    <a:lumMod val="65000"/>
                    <a:lumOff val="35000"/>
                  </a:schemeClr>
                </a:solidFill>
              </a:rPr>
              <a:t>Tábua de pedra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p>
            <a:r xmlns:a="http://schemas.openxmlformats.org/drawingml/2006/main">
              <a:rPr lang="pt" altLang="en-US" sz="2800">
                <a:solidFill>
                  <a:srgbClr val="FF0000"/>
                </a:solidFill>
              </a:rPr>
              <a:t>④ </a:t>
            </a:r>
            <a:r xmlns:a="http://schemas.openxmlformats.org/drawingml/2006/main">
              <a:rPr lang="pt" altLang="ko-KR" sz="2800">
                <a:solidFill>
                  <a:srgbClr val="FF0000"/>
                </a:solidFill>
              </a:rPr>
              <a:t>Tábua de pedra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3777942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pt" altLang="ko-KR" sz="4000">
                <a:solidFill>
                  <a:srgbClr val="FF0000"/>
                </a:solidFill>
              </a:rPr>
              <a:t>Palavra de hoje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pt" altLang="ko-KR" sz="3600">
                <a:solidFill>
                  <a:schemeClr val="tx1">
                    <a:lumMod val="65000"/>
                    <a:lumOff val="35000"/>
                  </a:schemeClr>
                </a:solidFill>
              </a:rPr>
              <a:t>Moisés esteve ali com o Senhor quarenta dias e quarenta noites sem comer</a:t>
            </a:r>
          </a:p>
          <a:p>
            <a:r xmlns:a="http://schemas.openxmlformats.org/drawingml/2006/main">
              <a:rPr lang="pt" altLang="ko-KR" sz="3600">
                <a:solidFill>
                  <a:schemeClr val="tx1">
                    <a:lumMod val="65000"/>
                    <a:lumOff val="35000"/>
                  </a:schemeClr>
                </a:solidFill>
              </a:rPr>
              <a:t>pão ou água potável. E ele escreveu nas tábuas as palavras da aliança – os Dez Mandamentos.</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pt" altLang="ko-KR" sz="2800">
                <a:solidFill>
                  <a:schemeClr val="tx1">
                    <a:lumMod val="65000"/>
                    <a:lumOff val="35000"/>
                  </a:schemeClr>
                </a:solidFill>
              </a:rPr>
              <a:t>Êxodo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6324980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b="1">
                <a:solidFill>
                  <a:schemeClr val="tx1">
                    <a:lumMod val="50000"/>
                    <a:lumOff val="50000"/>
                  </a:schemeClr>
                </a:solidFill>
              </a:rPr>
              <a:t>Nº 22 A Palavra de Deus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4400"/>
              <a:t>O bezerro de ouro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831583"/>
            <a:ext cx="5364088" cy="3792550"/>
          </a:xfrm>
          <a:prstGeom prst="rect">
            <a:avLst/>
          </a:prstGeom>
        </p:spPr>
      </p:pic>
    </p:spTree>
    <p:extLst>
      <p:ext uri="{BB962C8B-B14F-4D97-AF65-F5344CB8AC3E}">
        <p14:creationId xmlns:p14="http://schemas.microsoft.com/office/powerpoint/2010/main" val="3588318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4000">
                <a:solidFill>
                  <a:srgbClr val="FF0000"/>
                </a:solidFill>
              </a:rPr>
              <a:t>Palavra de hoje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3600">
                <a:solidFill>
                  <a:schemeClr val="bg1">
                    <a:lumMod val="50000"/>
                  </a:schemeClr>
                </a:solidFill>
              </a:rPr>
              <a:t>Ele pegou o que eles lhe entregaram e transformou-o em um ídolo moldado na forma</a:t>
            </a:r>
          </a:p>
          <a:p>
            <a:r xmlns:a="http://schemas.openxmlformats.org/drawingml/2006/main">
              <a:rPr lang="pt" altLang="ko-KR" sz="3600">
                <a:solidFill>
                  <a:schemeClr val="bg1">
                    <a:lumMod val="50000"/>
                  </a:schemeClr>
                </a:solidFill>
              </a:rPr>
              <a:t>de um bezerro, modelando-o com uma ferramenta. Então eles disseram: “Estes são os teus deuses, ó Israel, que te tiraram do Egito”.</a:t>
            </a:r>
          </a:p>
          <a:p>
            <a:r xmlns:a="http://schemas.openxmlformats.org/drawingml/2006/main">
              <a:rPr lang="pt"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t" altLang="ko-KR" sz="2800">
                <a:solidFill>
                  <a:schemeClr val="tx1">
                    <a:lumMod val="65000"/>
                    <a:lumOff val="35000"/>
                  </a:schemeClr>
                </a:solidFill>
              </a:rPr>
              <a:t>Êxodo</a:t>
            </a:r>
            <a:r xmlns:a="http://schemas.openxmlformats.org/drawingml/2006/main">
              <a:rPr lang="pt" altLang="en-US" sz="2800">
                <a:solidFill>
                  <a:schemeClr val="tx1">
                    <a:lumMod val="65000"/>
                    <a:lumOff val="35000"/>
                  </a:schemeClr>
                </a:solidFill>
              </a:rPr>
              <a:t>  </a:t>
            </a:r>
            <a:r xmlns:a="http://schemas.openxmlformats.org/drawingml/2006/main">
              <a:rPr lang="pt"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4224893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7321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2800">
                <a:solidFill>
                  <a:schemeClr val="tx1">
                    <a:lumMod val="65000"/>
                    <a:lumOff val="35000"/>
                  </a:schemeClr>
                </a:solidFill>
              </a:rPr>
              <a:t>Quando Moisés não desceu da montanha por tanto tempo, eles ficaram inquietos. “Precisamos que nosso deus nos lidere em vez de Moisés.”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229200"/>
          </a:xfrm>
          <a:prstGeom prst="rect">
            <a:avLst/>
          </a:prstGeom>
        </p:spPr>
      </p:pic>
    </p:spTree>
    <p:extLst>
      <p:ext uri="{BB962C8B-B14F-4D97-AF65-F5344CB8AC3E}">
        <p14:creationId xmlns:p14="http://schemas.microsoft.com/office/powerpoint/2010/main" val="179886426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92552"/>
          </a:xfrm>
          <a:prstGeom prst="rect">
            <a:avLst/>
          </a:prstGeom>
          <a:noFill/>
        </p:spPr>
        <p:txBody>
          <a:bodyPr wrap="square" rtlCol="0">
            <a:spAutoFit/>
          </a:bodyPr>
          <a:lstStyle/>
          <a:p>
            <a:r xmlns:a="http://schemas.openxmlformats.org/drawingml/2006/main">
              <a:rPr lang="pt" altLang="ko-KR" sz="2600">
                <a:solidFill>
                  <a:schemeClr val="tx1">
                    <a:lumMod val="65000"/>
                    <a:lumOff val="35000"/>
                  </a:schemeClr>
                </a:solidFill>
              </a:rPr>
              <a:t>Moisés voltou ao Egito para salvar o seu povo, os israelitas, que seguravam o cajado que Deus lhe deu.</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8" y="0"/>
            <a:ext cx="8171044" cy="5776565"/>
          </a:xfrm>
          <a:prstGeom prst="rect">
            <a:avLst/>
          </a:prstGeom>
        </p:spPr>
      </p:pic>
    </p:spTree>
    <p:extLst>
      <p:ext uri="{BB962C8B-B14F-4D97-AF65-F5344CB8AC3E}">
        <p14:creationId xmlns:p14="http://schemas.microsoft.com/office/powerpoint/2010/main" val="257729391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2800">
                <a:solidFill>
                  <a:schemeClr val="tx1">
                    <a:lumMod val="65000"/>
                    <a:lumOff val="35000"/>
                  </a:schemeClr>
                </a:solidFill>
              </a:rPr>
              <a:t>Então, eles fizeram um bezerro de ouro e o adoraram como seu deus para liderá-los.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4"/>
            <a:ext cx="8312665" cy="5877272"/>
          </a:xfrm>
          <a:prstGeom prst="rect">
            <a:avLst/>
          </a:prstGeom>
        </p:spPr>
      </p:pic>
    </p:spTree>
    <p:extLst>
      <p:ext uri="{BB962C8B-B14F-4D97-AF65-F5344CB8AC3E}">
        <p14:creationId xmlns:p14="http://schemas.microsoft.com/office/powerpoint/2010/main" val="178046134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2800">
                <a:solidFill>
                  <a:schemeClr val="tx1">
                    <a:lumMod val="65000"/>
                    <a:lumOff val="35000"/>
                  </a:schemeClr>
                </a:solidFill>
              </a:rPr>
              <a:t>Moisés, que estava descendo com os Dez Mandamentos, ficou muito zangado.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54" y="-27383"/>
            <a:ext cx="8334092" cy="5904656"/>
          </a:xfrm>
          <a:prstGeom prst="rect">
            <a:avLst/>
          </a:prstGeom>
        </p:spPr>
      </p:pic>
    </p:spTree>
    <p:extLst>
      <p:ext uri="{BB962C8B-B14F-4D97-AF65-F5344CB8AC3E}">
        <p14:creationId xmlns:p14="http://schemas.microsoft.com/office/powerpoint/2010/main" val="173041108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2800">
                <a:solidFill>
                  <a:schemeClr val="tx1">
                    <a:lumMod val="65000"/>
                    <a:lumOff val="35000"/>
                  </a:schemeClr>
                </a:solidFill>
              </a:rPr>
              <a:t>Deus estava irado contra eles furiosamente. “Eu vou destruí-los. Então farei de você uma grande nação”.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903030"/>
          </a:xfrm>
          <a:prstGeom prst="rect">
            <a:avLst/>
          </a:prstGeom>
        </p:spPr>
      </p:pic>
    </p:spTree>
    <p:extLst>
      <p:ext uri="{BB962C8B-B14F-4D97-AF65-F5344CB8AC3E}">
        <p14:creationId xmlns:p14="http://schemas.microsoft.com/office/powerpoint/2010/main" val="17806570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12" y="5920824"/>
            <a:ext cx="9207838"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2600">
                <a:solidFill>
                  <a:schemeClr val="tx1">
                    <a:lumMod val="65000"/>
                    <a:lumOff val="35000"/>
                  </a:schemeClr>
                </a:solidFill>
              </a:rPr>
              <a:t>Mas Moisés orou a Deus para perdoá-los seriamente. Deus ouviu a oração de Moisés e os perdoou.</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 y="7674"/>
            <a:ext cx="9148815" cy="5913150"/>
          </a:xfrm>
          <a:prstGeom prst="rect">
            <a:avLst/>
          </a:prstGeom>
        </p:spPr>
      </p:pic>
    </p:spTree>
    <p:extLst>
      <p:ext uri="{BB962C8B-B14F-4D97-AF65-F5344CB8AC3E}">
        <p14:creationId xmlns:p14="http://schemas.microsoft.com/office/powerpoint/2010/main" val="100620666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4000">
                <a:solidFill>
                  <a:srgbClr val="FF0000"/>
                </a:solidFill>
              </a:rPr>
              <a:t>Hoje</a:t>
            </a:r>
            <a:r xmlns:a="http://schemas.openxmlformats.org/drawingml/2006/main">
              <a:rPr lang="pt" altLang="en-US" sz="4000">
                <a:solidFill>
                  <a:srgbClr val="FF0000"/>
                </a:solidFill>
              </a:rPr>
              <a:t> </a:t>
            </a:r>
            <a:r xmlns:a="http://schemas.openxmlformats.org/drawingml/2006/main">
              <a:rPr lang="pt" altLang="ko-KR" sz="4000">
                <a:solidFill>
                  <a:srgbClr val="FF0000"/>
                </a:solidFill>
              </a:rPr>
              <a:t>Lição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7150" y="5136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5136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5078313"/>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3600">
                <a:solidFill>
                  <a:schemeClr val="tx1">
                    <a:lumMod val="65000"/>
                    <a:lumOff val="35000"/>
                  </a:schemeClr>
                </a:solidFill>
              </a:rPr>
              <a:t>O que Deus mais odeia é adorar outros deuses em vez dele.</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pt" altLang="ko-KR" sz="3600">
                <a:solidFill>
                  <a:schemeClr val="tx1">
                    <a:lumMod val="65000"/>
                    <a:lumOff val="35000"/>
                  </a:schemeClr>
                </a:solidFill>
              </a:rPr>
              <a:t>Não farás para ti nenhum ídolo a qualquer custo.</a:t>
            </a:r>
          </a:p>
          <a:p>
            <a:pPr xmlns:a="http://schemas.openxmlformats.org/drawingml/2006/main" algn="ctr"/>
            <a:r xmlns:a="http://schemas.openxmlformats.org/drawingml/2006/main">
              <a:rPr lang="pt" altLang="ko-KR" sz="3600">
                <a:solidFill>
                  <a:schemeClr val="tx1">
                    <a:lumMod val="65000"/>
                    <a:lumOff val="35000"/>
                  </a:schemeClr>
                </a:solidFill>
              </a:rPr>
              <a:t>Não importa o que aconteça, você não deve se curvar diante deles e adorá-los.</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405912542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3200">
                <a:solidFill>
                  <a:srgbClr val="FF0000"/>
                </a:solidFill>
              </a:rPr>
              <a:t>Deus?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2456" y="7372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683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3600">
                <a:solidFill>
                  <a:srgbClr val="C00000"/>
                </a:solidFill>
              </a:rPr>
              <a:t>Deus…</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3600">
                <a:solidFill>
                  <a:schemeClr val="tx1">
                    <a:lumMod val="65000"/>
                    <a:lumOff val="35000"/>
                  </a:schemeClr>
                </a:solidFill>
              </a:rPr>
              <a:t>Deus odeia mais a adoração de ídolos em vez dele.</a:t>
            </a:r>
          </a:p>
          <a:p>
            <a:endParaRPr lang="ko-KR" altLang="en-US" sz="3600">
              <a:solidFill>
                <a:schemeClr val="tx1">
                  <a:lumMod val="65000"/>
                  <a:lumOff val="35000"/>
                </a:schemeClr>
              </a:solidFill>
            </a:endParaRPr>
          </a:p>
        </p:txBody>
      </p:sp>
    </p:spTree>
    <p:extLst>
      <p:ext uri="{BB962C8B-B14F-4D97-AF65-F5344CB8AC3E}">
        <p14:creationId xmlns:p14="http://schemas.microsoft.com/office/powerpoint/2010/main" val="17588723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4000">
                <a:solidFill>
                  <a:srgbClr val="FF0000"/>
                </a:solidFill>
              </a:rPr>
              <a:t>Teste de hoje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9036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3600">
                <a:solidFill>
                  <a:schemeClr val="tx1">
                    <a:lumMod val="65000"/>
                    <a:lumOff val="35000"/>
                  </a:schemeClr>
                </a:solidFill>
              </a:rPr>
              <a:t>Que ídolo os israelitas fizeram para cometer pecados?</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en-US" sz="2800">
                <a:solidFill>
                  <a:schemeClr val="tx1">
                    <a:lumMod val="65000"/>
                    <a:lumOff val="35000"/>
                  </a:schemeClr>
                </a:solidFill>
              </a:rPr>
              <a:t>① </a:t>
            </a:r>
            <a:r xmlns:a="http://schemas.openxmlformats.org/drawingml/2006/main">
              <a:rPr lang="pt" altLang="ko-KR" sz="2800">
                <a:solidFill>
                  <a:schemeClr val="tx1">
                    <a:lumMod val="65000"/>
                    <a:lumOff val="35000"/>
                  </a:schemeClr>
                </a:solidFill>
              </a:rPr>
              <a:t>Dourado</a:t>
            </a:r>
            <a:r xmlns:a="http://schemas.openxmlformats.org/drawingml/2006/main">
              <a:rPr lang="pt" altLang="en-US" sz="2800">
                <a:solidFill>
                  <a:schemeClr val="tx1">
                    <a:lumMod val="65000"/>
                    <a:lumOff val="35000"/>
                  </a:schemeClr>
                </a:solidFill>
              </a:rPr>
              <a:t> </a:t>
            </a:r>
            <a:r xmlns:a="http://schemas.openxmlformats.org/drawingml/2006/main">
              <a:rPr lang="pt" altLang="ko-KR" sz="2800">
                <a:solidFill>
                  <a:schemeClr val="tx1">
                    <a:lumMod val="65000"/>
                    <a:lumOff val="35000"/>
                  </a:schemeClr>
                </a:solidFill>
              </a:rPr>
              <a:t>Águia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493151"/>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en-US" sz="2800">
                <a:solidFill>
                  <a:schemeClr val="tx1">
                    <a:lumMod val="65000"/>
                    <a:lumOff val="35000"/>
                  </a:schemeClr>
                </a:solidFill>
              </a:rPr>
              <a:t>② </a:t>
            </a:r>
            <a:r xmlns:a="http://schemas.openxmlformats.org/drawingml/2006/main">
              <a:rPr lang="pt" altLang="ko-KR" sz="2800">
                <a:solidFill>
                  <a:schemeClr val="tx1">
                    <a:lumMod val="65000"/>
                    <a:lumOff val="35000"/>
                  </a:schemeClr>
                </a:solidFill>
              </a:rPr>
              <a:t>Bezerro de Ouro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en-US" sz="2800">
                <a:solidFill>
                  <a:schemeClr val="tx1">
                    <a:lumMod val="65000"/>
                    <a:lumOff val="35000"/>
                  </a:schemeClr>
                </a:solidFill>
              </a:rPr>
              <a:t>③ </a:t>
            </a:r>
            <a:r xmlns:a="http://schemas.openxmlformats.org/drawingml/2006/main">
              <a:rPr lang="pt" altLang="ko-KR" sz="2800">
                <a:solidFill>
                  <a:schemeClr val="tx1">
                    <a:lumMod val="65000"/>
                    <a:lumOff val="35000"/>
                  </a:schemeClr>
                </a:solidFill>
              </a:rPr>
              <a:t>Bezerro de Prata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en-US" sz="2800">
                <a:solidFill>
                  <a:schemeClr val="tx1">
                    <a:lumMod val="65000"/>
                    <a:lumOff val="35000"/>
                  </a:schemeClr>
                </a:solidFill>
              </a:rPr>
              <a:t>④ </a:t>
            </a:r>
            <a:r xmlns:a="http://schemas.openxmlformats.org/drawingml/2006/main">
              <a:rPr lang="pt" altLang="ko-KR" sz="2800">
                <a:solidFill>
                  <a:schemeClr val="tx1">
                    <a:lumMod val="65000"/>
                    <a:lumOff val="35000"/>
                  </a:schemeClr>
                </a:solidFill>
              </a:rPr>
              <a:t>Prata</a:t>
            </a:r>
            <a:r xmlns:a="http://schemas.openxmlformats.org/drawingml/2006/main">
              <a:rPr lang="pt" altLang="en-US" sz="2800">
                <a:solidFill>
                  <a:schemeClr val="tx1">
                    <a:lumMod val="65000"/>
                    <a:lumOff val="35000"/>
                  </a:schemeClr>
                </a:solidFill>
              </a:rPr>
              <a:t> </a:t>
            </a:r>
            <a:r xmlns:a="http://schemas.openxmlformats.org/drawingml/2006/main">
              <a:rPr lang="pt" altLang="ko-KR" sz="2800">
                <a:solidFill>
                  <a:schemeClr val="tx1">
                    <a:lumMod val="65000"/>
                    <a:lumOff val="35000"/>
                  </a:schemeClr>
                </a:solidFill>
              </a:rPr>
              <a:t>Águia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2536" y="349315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en-US" sz="2800">
                <a:solidFill>
                  <a:srgbClr val="FF0000"/>
                </a:solidFill>
              </a:rPr>
              <a:t>② </a:t>
            </a:r>
            <a:r xmlns:a="http://schemas.openxmlformats.org/drawingml/2006/main">
              <a:rPr lang="pt" altLang="ko-KR" sz="2800">
                <a:solidFill>
                  <a:srgbClr val="FF0000"/>
                </a:solidFill>
              </a:rPr>
              <a:t>Bezerro de Ouro</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999124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4000">
                <a:solidFill>
                  <a:srgbClr val="FF0000"/>
                </a:solidFill>
              </a:rPr>
              <a:t>Palavra de hoje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3600">
                <a:solidFill>
                  <a:schemeClr val="bg1">
                    <a:lumMod val="50000"/>
                  </a:schemeClr>
                </a:solidFill>
              </a:rPr>
              <a:t>Ele pegou o que eles lhe entregaram e transformou-o em um ídolo moldado na forma</a:t>
            </a:r>
          </a:p>
          <a:p>
            <a:r xmlns:a="http://schemas.openxmlformats.org/drawingml/2006/main">
              <a:rPr lang="pt" altLang="ko-KR" sz="3600">
                <a:solidFill>
                  <a:schemeClr val="bg1">
                    <a:lumMod val="50000"/>
                  </a:schemeClr>
                </a:solidFill>
              </a:rPr>
              <a:t>de um bezerro, modelando-o com uma ferramenta. Então eles disseram: “Estes são os teus deuses, ó Israel, que te tiraram do Egito”.</a:t>
            </a:r>
          </a:p>
          <a:p>
            <a:r xmlns:a="http://schemas.openxmlformats.org/drawingml/2006/main">
              <a:rPr lang="pt"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t" altLang="ko-KR" sz="2800">
                <a:solidFill>
                  <a:schemeClr val="tx1">
                    <a:lumMod val="65000"/>
                    <a:lumOff val="35000"/>
                  </a:schemeClr>
                </a:solidFill>
              </a:rPr>
              <a:t>Êxodo</a:t>
            </a:r>
            <a:r xmlns:a="http://schemas.openxmlformats.org/drawingml/2006/main">
              <a:rPr lang="pt" altLang="en-US" sz="2800">
                <a:solidFill>
                  <a:schemeClr val="tx1">
                    <a:lumMod val="65000"/>
                    <a:lumOff val="35000"/>
                  </a:schemeClr>
                </a:solidFill>
              </a:rPr>
              <a:t>  </a:t>
            </a:r>
            <a:r xmlns:a="http://schemas.openxmlformats.org/drawingml/2006/main">
              <a:rPr lang="pt"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34013684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b="1">
                <a:solidFill>
                  <a:schemeClr val="tx1">
                    <a:lumMod val="50000"/>
                    <a:lumOff val="50000"/>
                  </a:schemeClr>
                </a:solidFill>
              </a:rPr>
              <a:t>Nº 23 A Palavra de Deus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909" y="4221088"/>
            <a:ext cx="2592288" cy="21739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04909" y="5564135"/>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4400"/>
              <a:t>A Casa de Deus (Tabernáculo) no Deserto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142" y="1831583"/>
            <a:ext cx="5173836" cy="3792550"/>
          </a:xfrm>
          <a:prstGeom prst="rect">
            <a:avLst/>
          </a:prstGeom>
        </p:spPr>
      </p:pic>
    </p:spTree>
    <p:extLst>
      <p:ext uri="{BB962C8B-B14F-4D97-AF65-F5344CB8AC3E}">
        <p14:creationId xmlns:p14="http://schemas.microsoft.com/office/powerpoint/2010/main" val="4280868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4000">
                <a:solidFill>
                  <a:srgbClr val="FF0000"/>
                </a:solidFill>
              </a:rPr>
              <a:t>Palavra de hoje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3600">
                <a:solidFill>
                  <a:schemeClr val="bg1">
                    <a:lumMod val="50000"/>
                  </a:schemeClr>
                </a:solidFill>
              </a:rPr>
              <a:t>No dia em que foi montado o tabernáculo, a Tenda do Testemunho, a nuvem o cobriu. Desde a tarde até a manhã, a nuvem acima do tabernáculo parecia fogo.</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t" altLang="ko-KR" sz="2800">
                <a:solidFill>
                  <a:schemeClr val="tx1">
                    <a:lumMod val="65000"/>
                    <a:lumOff val="35000"/>
                  </a:schemeClr>
                </a:solidFill>
              </a:rPr>
              <a:t>Números</a:t>
            </a:r>
            <a:r xmlns:a="http://schemas.openxmlformats.org/drawingml/2006/main">
              <a:rPr lang="pt" altLang="en-US" sz="2800">
                <a:solidFill>
                  <a:schemeClr val="tx1">
                    <a:lumMod val="65000"/>
                    <a:lumOff val="35000"/>
                  </a:schemeClr>
                </a:solidFill>
              </a:rPr>
              <a:t> </a:t>
            </a:r>
            <a:r xmlns:a="http://schemas.openxmlformats.org/drawingml/2006/main">
              <a:rPr lang="pt"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29202541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pt" altLang="ko-KR" sz="4000">
                <a:solidFill>
                  <a:srgbClr val="FF0000"/>
                </a:solidFill>
              </a:rPr>
              <a:t>A lição de hoje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0090" y="107087"/>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0753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4031873"/>
          </a:xfrm>
          <a:prstGeom prst="rect">
            <a:avLst/>
          </a:prstGeom>
          <a:noFill/>
        </p:spPr>
        <p:txBody>
          <a:bodyPr wrap="square" rtlCol="0">
            <a:spAutoFit/>
          </a:bodyPr>
          <a:lstStyle/>
          <a:p>
            <a:pPr xmlns:a="http://schemas.openxmlformats.org/drawingml/2006/main" algn="ctr"/>
            <a:r xmlns:a="http://schemas.openxmlformats.org/drawingml/2006/main">
              <a:rPr lang="pt" altLang="ko-KR" sz="3200">
                <a:solidFill>
                  <a:schemeClr val="tx1">
                    <a:lumMod val="65000"/>
                    <a:lumOff val="35000"/>
                  </a:schemeClr>
                </a:solidFill>
              </a:rPr>
              <a:t>Deus chamou Moisés como líder dos israelitas quando ele tinha 80 anos.</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pt" altLang="ko-KR" sz="3200">
                <a:solidFill>
                  <a:schemeClr val="tx1">
                    <a:lumMod val="65000"/>
                    <a:lumOff val="35000"/>
                  </a:schemeClr>
                </a:solidFill>
              </a:rPr>
              <a:t>O plano de Deus é diferente do nosso, mas Seu plano é sempre perfeito.</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pt" altLang="ko-KR" sz="3200">
                <a:solidFill>
                  <a:schemeClr val="tx1">
                    <a:lumMod val="65000"/>
                    <a:lumOff val="35000"/>
                  </a:schemeClr>
                </a:solidFill>
              </a:rPr>
              <a:t>Temos que acreditar que o plano de Deus é perfeito e temos que depender Dele.</a:t>
            </a:r>
          </a:p>
        </p:txBody>
      </p:sp>
    </p:spTree>
    <p:extLst>
      <p:ext uri="{BB962C8B-B14F-4D97-AF65-F5344CB8AC3E}">
        <p14:creationId xmlns:p14="http://schemas.microsoft.com/office/powerpoint/2010/main" val="34853084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2800">
                <a:solidFill>
                  <a:schemeClr val="tx1">
                    <a:lumMod val="65000"/>
                    <a:lumOff val="35000"/>
                  </a:schemeClr>
                </a:solidFill>
              </a:rPr>
              <a:t>Deus disse a Moisés para fazer o Tabernáculo – a Casa de Deus.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864331"/>
          </a:xfrm>
          <a:prstGeom prst="rect">
            <a:avLst/>
          </a:prstGeom>
        </p:spPr>
      </p:pic>
    </p:spTree>
    <p:extLst>
      <p:ext uri="{BB962C8B-B14F-4D97-AF65-F5344CB8AC3E}">
        <p14:creationId xmlns:p14="http://schemas.microsoft.com/office/powerpoint/2010/main" val="299238483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08277"/>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2800">
                <a:solidFill>
                  <a:schemeClr val="tx1">
                    <a:lumMod val="65000"/>
                    <a:lumOff val="35000"/>
                  </a:schemeClr>
                </a:solidFill>
              </a:rPr>
              <a:t>Deus contou tudo sobre o Tabernáculo – a forma dele e todas as coisas que deveriam ser preparadas para ele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2132856"/>
            <a:ext cx="4529354" cy="3320128"/>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rcRect b="5939"/>
          <a:stretch>
            <a:fillRect/>
          </a:stretch>
        </p:blipFill>
        <p:spPr>
          <a:xfrm>
            <a:off x="683568" y="116632"/>
            <a:ext cx="3291840" cy="2808312"/>
          </a:xfrm>
          <a:prstGeom prst="rect">
            <a:avLst/>
          </a:prstGeom>
        </p:spPr>
      </p:pic>
    </p:spTree>
    <p:extLst>
      <p:ext uri="{BB962C8B-B14F-4D97-AF65-F5344CB8AC3E}">
        <p14:creationId xmlns:p14="http://schemas.microsoft.com/office/powerpoint/2010/main" val="328569204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2800">
                <a:solidFill>
                  <a:schemeClr val="tx1">
                    <a:lumMod val="65000"/>
                    <a:lumOff val="35000"/>
                  </a:schemeClr>
                </a:solidFill>
              </a:rPr>
              <a:t>E Deus os deixou saber como usar cada artigo quando adorarem a Deus no Tabernáculo.</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883058"/>
            <a:ext cx="6172200" cy="5010150"/>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3" y="980728"/>
            <a:ext cx="2368263" cy="2160240"/>
          </a:xfrm>
          <a:prstGeom prst="rect">
            <a:avLst/>
          </a:prstGeom>
        </p:spPr>
      </p:pic>
    </p:spTree>
    <p:extLst>
      <p:ext uri="{BB962C8B-B14F-4D97-AF65-F5344CB8AC3E}">
        <p14:creationId xmlns:p14="http://schemas.microsoft.com/office/powerpoint/2010/main" val="377228748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2800">
                <a:solidFill>
                  <a:schemeClr val="tx1">
                    <a:lumMod val="65000"/>
                    <a:lumOff val="35000"/>
                  </a:schemeClr>
                </a:solidFill>
              </a:rPr>
              <a:t>Moisés e o povo israelita fizeram o Tabernáculo – a Casa de Deus – de acordo com a instrução de Deus.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b="5063"/>
          <a:stretch>
            <a:fillRect/>
          </a:stretch>
        </p:blipFill>
        <p:spPr>
          <a:xfrm>
            <a:off x="0" y="0"/>
            <a:ext cx="9144000" cy="5805264"/>
          </a:xfrm>
          <a:prstGeom prst="rect">
            <a:avLst/>
          </a:prstGeom>
        </p:spPr>
      </p:pic>
    </p:spTree>
    <p:extLst>
      <p:ext uri="{BB962C8B-B14F-4D97-AF65-F5344CB8AC3E}">
        <p14:creationId xmlns:p14="http://schemas.microsoft.com/office/powerpoint/2010/main" val="278062902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838" y="5565338"/>
            <a:ext cx="9207838"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2600">
                <a:solidFill>
                  <a:schemeClr val="tx1">
                    <a:lumMod val="65000"/>
                    <a:lumOff val="35000"/>
                  </a:schemeClr>
                </a:solidFill>
              </a:rPr>
              <a:t>No dia em que o tabernáculo foi montado, a nuvem que mostrava a glória de Deus o cobriu. O tabernáculo era o sinal de que Deus estava com os israelitas.</a:t>
            </a:r>
            <a:endParaRPr xmlns:a="http://schemas.openxmlformats.org/drawingml/2006/main" lang="ko-KR" altLang="en-US" sz="2600">
              <a:solidFill>
                <a:schemeClr val="tx1">
                  <a:lumMod val="65000"/>
                  <a:lumOff val="35000"/>
                </a:schemeClr>
              </a:solidFill>
            </a:endParaRPr>
          </a:p>
        </p:txBody>
      </p:sp>
      <p:pic>
        <p:nvPicPr>
          <p:cNvPr id="5" name="그림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4720" y="0"/>
            <a:ext cx="9158720" cy="5445224"/>
          </a:xfrm>
          <a:prstGeom prst="rect">
            <a:avLst/>
          </a:prstGeom>
        </p:spPr>
      </p:pic>
    </p:spTree>
    <p:extLst>
      <p:ext uri="{BB962C8B-B14F-4D97-AF65-F5344CB8AC3E}">
        <p14:creationId xmlns:p14="http://schemas.microsoft.com/office/powerpoint/2010/main" val="275856296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4000">
                <a:solidFill>
                  <a:srgbClr val="FF0000"/>
                </a:solidFill>
              </a:rPr>
              <a:t>A lição de hoje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3600">
                <a:solidFill>
                  <a:schemeClr val="tx1">
                    <a:lumMod val="65000"/>
                    <a:lumOff val="35000"/>
                  </a:schemeClr>
                </a:solidFill>
              </a:rPr>
              <a:t>Deus permitiu que os israelitas construíssem o tabernáculo – a casa de Deus, e os fez viver tendo o tabernáculo como centro.</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pt" altLang="ko-KR" sz="3600">
                <a:solidFill>
                  <a:schemeClr val="tx1">
                    <a:lumMod val="65000"/>
                    <a:lumOff val="35000"/>
                  </a:schemeClr>
                </a:solidFill>
              </a:rPr>
              <a:t>Devemos viver com Deus como o centro da nossa mente e da nossa vida.</a:t>
            </a:r>
          </a:p>
        </p:txBody>
      </p:sp>
    </p:spTree>
    <p:extLst>
      <p:ext uri="{BB962C8B-B14F-4D97-AF65-F5344CB8AC3E}">
        <p14:creationId xmlns:p14="http://schemas.microsoft.com/office/powerpoint/2010/main" val="4926893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3200">
                <a:solidFill>
                  <a:srgbClr val="FF0000"/>
                </a:solidFill>
              </a:rPr>
              <a:t>Deus?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3600">
                <a:solidFill>
                  <a:srgbClr val="C00000"/>
                </a:solidFill>
              </a:rPr>
              <a:t>Deus..</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3600">
                <a:solidFill>
                  <a:schemeClr val="tx1">
                    <a:lumMod val="65000"/>
                    <a:lumOff val="35000"/>
                  </a:schemeClr>
                </a:solidFill>
              </a:rPr>
              <a:t>Deus vive conosco, caminha conosco, nos conduz e fala conosco.</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69101009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4000">
                <a:solidFill>
                  <a:srgbClr val="FF0000"/>
                </a:solidFill>
              </a:rPr>
              <a:t>Teste de hoje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75355" y="10224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029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3600">
                <a:solidFill>
                  <a:schemeClr val="tx1">
                    <a:lumMod val="65000"/>
                    <a:lumOff val="35000"/>
                  </a:schemeClr>
                </a:solidFill>
              </a:rPr>
              <a:t>O que Deus permitiu que os israelitas fizessem?</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en-US" sz="2800">
                <a:solidFill>
                  <a:schemeClr val="tx1">
                    <a:lumMod val="65000"/>
                    <a:lumOff val="35000"/>
                  </a:schemeClr>
                </a:solidFill>
              </a:rPr>
              <a:t>① </a:t>
            </a:r>
            <a:r xmlns:a="http://schemas.openxmlformats.org/drawingml/2006/main">
              <a:rPr lang="pt" altLang="ko-KR" sz="2800">
                <a:solidFill>
                  <a:schemeClr val="tx1">
                    <a:lumMod val="65000"/>
                    <a:lumOff val="35000"/>
                  </a:schemeClr>
                </a:solidFill>
              </a:rPr>
              <a:t>Bezerro de Ouro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en-US" sz="2800">
                <a:solidFill>
                  <a:schemeClr val="tx1">
                    <a:lumMod val="65000"/>
                    <a:lumOff val="35000"/>
                  </a:schemeClr>
                </a:solidFill>
              </a:rPr>
              <a:t>② </a:t>
            </a:r>
            <a:r xmlns:a="http://schemas.openxmlformats.org/drawingml/2006/main">
              <a:rPr lang="pt" altLang="ko-KR" sz="2800">
                <a:solidFill>
                  <a:schemeClr val="tx1">
                    <a:lumMod val="65000"/>
                    <a:lumOff val="35000"/>
                  </a:schemeClr>
                </a:solidFill>
              </a:rPr>
              <a:t>Dez Mandamentos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en-US" sz="2800">
                <a:solidFill>
                  <a:schemeClr val="tx1">
                    <a:lumMod val="65000"/>
                    <a:lumOff val="35000"/>
                  </a:schemeClr>
                </a:solidFill>
              </a:rPr>
              <a:t>③ </a:t>
            </a:r>
            <a:r xmlns:a="http://schemas.openxmlformats.org/drawingml/2006/main">
              <a:rPr lang="pt" altLang="ko-KR" sz="2800">
                <a:solidFill>
                  <a:schemeClr val="tx1">
                    <a:lumMod val="65000"/>
                    <a:lumOff val="35000"/>
                  </a:schemeClr>
                </a:solidFill>
              </a:rPr>
              <a:t>Palácio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en-US" sz="2800">
                <a:solidFill>
                  <a:schemeClr val="tx1">
                    <a:lumMod val="65000"/>
                    <a:lumOff val="35000"/>
                  </a:schemeClr>
                </a:solidFill>
              </a:rPr>
              <a:t>④ </a:t>
            </a:r>
            <a:r xmlns:a="http://schemas.openxmlformats.org/drawingml/2006/main">
              <a:rPr lang="pt" altLang="ko-KR" sz="2800">
                <a:solidFill>
                  <a:schemeClr val="tx1">
                    <a:lumMod val="65000"/>
                    <a:lumOff val="35000"/>
                  </a:schemeClr>
                </a:solidFill>
              </a:rPr>
              <a:t>O Tabernáculo - A Casa de Deus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64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en-US" sz="2800">
                <a:solidFill>
                  <a:srgbClr val="FF0000"/>
                </a:solidFill>
              </a:rPr>
              <a:t>④ </a:t>
            </a:r>
            <a:r xmlns:a="http://schemas.openxmlformats.org/drawingml/2006/main">
              <a:rPr lang="pt" altLang="ko-KR" sz="2800">
                <a:solidFill>
                  <a:srgbClr val="FF0000"/>
                </a:solidFill>
              </a:rPr>
              <a:t>O Tabernáculo - A Casa de Deus</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667814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4000">
                <a:solidFill>
                  <a:srgbClr val="FF0000"/>
                </a:solidFill>
              </a:rPr>
              <a:t>Palavra de hoje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3600">
                <a:solidFill>
                  <a:schemeClr val="bg1">
                    <a:lumMod val="50000"/>
                  </a:schemeClr>
                </a:solidFill>
              </a:rPr>
              <a:t>No dia em que foi montado o tabernáculo, a Tenda do Testemunho, a nuvem o cobriu. Desde a tarde até a manhã, a nuvem acima do tabernáculo parecia fogo.</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t" altLang="ko-KR" sz="2800">
                <a:solidFill>
                  <a:schemeClr val="tx1">
                    <a:lumMod val="65000"/>
                    <a:lumOff val="35000"/>
                  </a:schemeClr>
                </a:solidFill>
              </a:rPr>
              <a:t>Números</a:t>
            </a:r>
            <a:r xmlns:a="http://schemas.openxmlformats.org/drawingml/2006/main">
              <a:rPr lang="pt" altLang="en-US" sz="2800">
                <a:solidFill>
                  <a:schemeClr val="tx1">
                    <a:lumMod val="65000"/>
                    <a:lumOff val="35000"/>
                  </a:schemeClr>
                </a:solidFill>
              </a:rPr>
              <a:t> </a:t>
            </a:r>
            <a:r xmlns:a="http://schemas.openxmlformats.org/drawingml/2006/main">
              <a:rPr lang="pt"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1688078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b="1">
                <a:solidFill>
                  <a:schemeClr val="tx1">
                    <a:lumMod val="50000"/>
                    <a:lumOff val="50000"/>
                  </a:schemeClr>
                </a:solidFill>
              </a:rPr>
              <a:t>Nº 24</a:t>
            </a:r>
            <a:r xmlns:a="http://schemas.openxmlformats.org/drawingml/2006/main">
              <a:rPr lang="pt" altLang="en-US" b="1">
                <a:solidFill>
                  <a:schemeClr val="tx1">
                    <a:lumMod val="50000"/>
                    <a:lumOff val="50000"/>
                  </a:schemeClr>
                </a:solidFill>
              </a:rPr>
              <a:t> </a:t>
            </a:r>
            <a:r xmlns:a="http://schemas.openxmlformats.org/drawingml/2006/main">
              <a:rPr lang="pt" altLang="ko-KR" b="1">
                <a:solidFill>
                  <a:schemeClr val="tx1">
                    <a:lumMod val="50000"/>
                    <a:lumOff val="50000"/>
                  </a:schemeClr>
                </a:solidFill>
              </a:rPr>
              <a:t>O</a:t>
            </a:r>
            <a:r xmlns:a="http://schemas.openxmlformats.org/drawingml/2006/main">
              <a:rPr lang="pt" altLang="en-US" b="1">
                <a:solidFill>
                  <a:schemeClr val="tx1">
                    <a:lumMod val="50000"/>
                    <a:lumOff val="50000"/>
                  </a:schemeClr>
                </a:solidFill>
              </a:rPr>
              <a:t> </a:t>
            </a:r>
            <a:r xmlns:a="http://schemas.openxmlformats.org/drawingml/2006/main">
              <a:rPr lang="pt" altLang="ko-KR" b="1">
                <a:solidFill>
                  <a:schemeClr val="tx1">
                    <a:lumMod val="50000"/>
                    <a:lumOff val="50000"/>
                  </a:schemeClr>
                </a:solidFill>
              </a:rPr>
              <a:t>palavra</a:t>
            </a:r>
            <a:r xmlns:a="http://schemas.openxmlformats.org/drawingml/2006/main">
              <a:rPr lang="pt" altLang="en-US" b="1">
                <a:solidFill>
                  <a:schemeClr val="tx1">
                    <a:lumMod val="50000"/>
                    <a:lumOff val="50000"/>
                  </a:schemeClr>
                </a:solidFill>
              </a:rPr>
              <a:t> </a:t>
            </a:r>
            <a:r xmlns:a="http://schemas.openxmlformats.org/drawingml/2006/main">
              <a:rPr lang="pt" altLang="ko-KR" b="1">
                <a:solidFill>
                  <a:schemeClr val="tx1">
                    <a:lumMod val="50000"/>
                    <a:lumOff val="50000"/>
                  </a:schemeClr>
                </a:solidFill>
              </a:rPr>
              <a:t>de</a:t>
            </a:r>
            <a:r xmlns:a="http://schemas.openxmlformats.org/drawingml/2006/main">
              <a:rPr lang="pt" altLang="en-US" b="1">
                <a:solidFill>
                  <a:schemeClr val="tx1">
                    <a:lumMod val="50000"/>
                    <a:lumOff val="50000"/>
                  </a:schemeClr>
                </a:solidFill>
              </a:rPr>
              <a:t> </a:t>
            </a:r>
            <a:r xmlns:a="http://schemas.openxmlformats.org/drawingml/2006/main">
              <a:rPr lang="pt" altLang="ko-KR" b="1">
                <a:solidFill>
                  <a:schemeClr val="tx1">
                    <a:lumMod val="50000"/>
                    <a:lumOff val="50000"/>
                  </a:schemeClr>
                </a:solidFill>
              </a:rPr>
              <a:t>Deus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4400"/>
              <a:t>Jericó desmoronou</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6733" y="1196752"/>
            <a:ext cx="5065865" cy="4968000"/>
          </a:xfrm>
          <a:prstGeom prst="rect">
            <a:avLst/>
          </a:prstGeom>
        </p:spPr>
      </p:pic>
    </p:spTree>
    <p:extLst>
      <p:ext uri="{BB962C8B-B14F-4D97-AF65-F5344CB8AC3E}">
        <p14:creationId xmlns:p14="http://schemas.microsoft.com/office/powerpoint/2010/main" val="1299580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pt" altLang="ko-KR" sz="3200"/>
              <a:t>Deus é?</a:t>
            </a:r>
            <a:r xmlns:a="http://schemas.openxmlformats.org/drawingml/2006/main">
              <a:rPr lang="p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pt" altLang="ko-KR" sz="3600">
                <a:solidFill>
                  <a:srgbClr val="C00000"/>
                </a:solidFill>
              </a:rPr>
              <a:t>Deus..</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pt" altLang="ko-KR" sz="3600">
                <a:solidFill>
                  <a:schemeClr val="tx1">
                    <a:lumMod val="65000"/>
                    <a:lumOff val="35000"/>
                  </a:schemeClr>
                </a:solidFill>
              </a:rPr>
              <a:t>Deus nos conduz com Seus planos perfeitos. Não há erros nos planos de Deus.</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4000">
                <a:solidFill>
                  <a:srgbClr val="FF0000"/>
                </a:solidFill>
              </a:rPr>
              <a:t>Palavra de hoje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3600">
                <a:solidFill>
                  <a:schemeClr val="tx1">
                    <a:lumMod val="65000"/>
                    <a:lumOff val="35000"/>
                  </a:schemeClr>
                </a:solidFill>
              </a:rPr>
              <a:t>Na sétima vez, quando os sacerdotes tocaram a trombeta, Josué ordenou ao povo: “Gritem! Porque o Senhor lhes deu a cidade!</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t" altLang="ko-KR" sz="2800">
                <a:solidFill>
                  <a:schemeClr val="tx1">
                    <a:lumMod val="65000"/>
                    <a:lumOff val="35000"/>
                  </a:schemeClr>
                </a:solidFill>
              </a:rPr>
              <a:t>Joshua</a:t>
            </a:r>
            <a:r xmlns:a="http://schemas.openxmlformats.org/drawingml/2006/main">
              <a:rPr lang="pt" altLang="en-US" sz="2800">
                <a:solidFill>
                  <a:schemeClr val="tx1">
                    <a:lumMod val="65000"/>
                    <a:lumOff val="35000"/>
                  </a:schemeClr>
                </a:solidFill>
              </a:rPr>
              <a:t> </a:t>
            </a:r>
            <a:r xmlns:a="http://schemas.openxmlformats.org/drawingml/2006/main">
              <a:rPr lang="pt"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5864705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2800">
                <a:solidFill>
                  <a:schemeClr val="tx1">
                    <a:lumMod val="65000"/>
                    <a:lumOff val="35000"/>
                  </a:schemeClr>
                </a:solidFill>
              </a:rPr>
              <a:t>Os israelitas queriam entrar na terra prometida. Mas Jericó, que era um grande castelo, bloqueou-lhes o caminho.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2439394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2800">
                <a:solidFill>
                  <a:schemeClr val="tx1">
                    <a:lumMod val="65000"/>
                    <a:lumOff val="35000"/>
                  </a:schemeClr>
                </a:solidFill>
              </a:rPr>
              <a:t>Deus disse a Josué, que era o líder deles, como destruir Jericó.</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r="16832"/>
          <a:stretch>
            <a:fillRect/>
          </a:stretch>
        </p:blipFill>
        <p:spPr>
          <a:xfrm>
            <a:off x="783519" y="1"/>
            <a:ext cx="7604905" cy="5877272"/>
          </a:xfrm>
          <a:prstGeom prst="rect">
            <a:avLst/>
          </a:prstGeom>
        </p:spPr>
      </p:pic>
    </p:spTree>
    <p:extLst>
      <p:ext uri="{BB962C8B-B14F-4D97-AF65-F5344CB8AC3E}">
        <p14:creationId xmlns:p14="http://schemas.microsoft.com/office/powerpoint/2010/main" val="9971256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2800">
                <a:solidFill>
                  <a:schemeClr val="tx1">
                    <a:lumMod val="65000"/>
                    <a:lumOff val="35000"/>
                  </a:schemeClr>
                </a:solidFill>
              </a:rPr>
              <a:t>O povo israelita marchou ao redor do muro de Jericó durante sete dias de acordo com as instruções de Deus.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405290821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2800">
                <a:solidFill>
                  <a:schemeClr val="tx1">
                    <a:lumMod val="65000"/>
                    <a:lumOff val="35000"/>
                  </a:schemeClr>
                </a:solidFill>
              </a:rPr>
              <a:t>Enquanto marchavam ao redor do muro por seis dias, uma vez a cada dia, Jericó não se moveu um centímetro.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99"/>
            <a:ext cx="9144000" cy="5873873"/>
          </a:xfrm>
          <a:prstGeom prst="rect">
            <a:avLst/>
          </a:prstGeom>
        </p:spPr>
      </p:pic>
    </p:spTree>
    <p:extLst>
      <p:ext uri="{BB962C8B-B14F-4D97-AF65-F5344CB8AC3E}">
        <p14:creationId xmlns:p14="http://schemas.microsoft.com/office/powerpoint/2010/main" val="231828772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92" y="5487957"/>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2800">
                <a:solidFill>
                  <a:schemeClr val="tx1">
                    <a:lumMod val="65000"/>
                    <a:lumOff val="35000"/>
                  </a:schemeClr>
                </a:solidFill>
              </a:rPr>
              <a:t>No sétimo dia, eles marcharam ao redor dela sete vezes. Na sétima vez, eles deram um grito alto, a parede desabou.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
            <a:ext cx="9144000" cy="5301305"/>
          </a:xfrm>
          <a:prstGeom prst="rect">
            <a:avLst/>
          </a:prstGeom>
        </p:spPr>
      </p:pic>
    </p:spTree>
    <p:extLst>
      <p:ext uri="{BB962C8B-B14F-4D97-AF65-F5344CB8AC3E}">
        <p14:creationId xmlns:p14="http://schemas.microsoft.com/office/powerpoint/2010/main" val="188756429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4000">
                <a:solidFill>
                  <a:srgbClr val="FF0000"/>
                </a:solidFill>
              </a:rPr>
              <a:t>A lição de hoje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3200">
                <a:solidFill>
                  <a:schemeClr val="tx1">
                    <a:lumMod val="65000"/>
                    <a:lumOff val="35000"/>
                  </a:schemeClr>
                </a:solidFill>
              </a:rPr>
              <a:t>Os israelitas não poderiam destruir Jericó pelo seu próprio poder. Mas Deus destruiu Jericó pelo Seu próprio poder por eles.</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pt" altLang="ko-KR" sz="3200">
                <a:solidFill>
                  <a:schemeClr val="tx1">
                    <a:lumMod val="65000"/>
                    <a:lumOff val="35000"/>
                  </a:schemeClr>
                </a:solidFill>
              </a:rPr>
              <a:t>Os israelitas conquistaram a vitória através da obediência a Deus.</a:t>
            </a:r>
          </a:p>
          <a:p>
            <a:pPr xmlns:a="http://schemas.openxmlformats.org/drawingml/2006/main" algn="ctr"/>
            <a:r xmlns:a="http://schemas.openxmlformats.org/drawingml/2006/main">
              <a:rPr lang="pt" altLang="ko-KR" sz="3200">
                <a:solidFill>
                  <a:schemeClr val="tx1">
                    <a:lumMod val="65000"/>
                    <a:lumOff val="35000"/>
                  </a:schemeClr>
                </a:solidFill>
              </a:rPr>
              <a:t>Vamos viver nossa vida em obediência a Deus.</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pt" altLang="ko-KR" sz="3200">
                <a:solidFill>
                  <a:schemeClr val="tx1">
                    <a:lumMod val="65000"/>
                    <a:lumOff val="35000"/>
                  </a:schemeClr>
                </a:solidFill>
              </a:rPr>
              <a:t>Vamos dar graças a Deus por nos fazer vencer!</a:t>
            </a:r>
          </a:p>
        </p:txBody>
      </p:sp>
    </p:spTree>
    <p:extLst>
      <p:ext uri="{BB962C8B-B14F-4D97-AF65-F5344CB8AC3E}">
        <p14:creationId xmlns:p14="http://schemas.microsoft.com/office/powerpoint/2010/main" val="155793269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2714"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3200"/>
              <a:t>Deus?</a:t>
            </a:r>
            <a:r xmlns:a="http://schemas.openxmlformats.org/drawingml/2006/main">
              <a:rPr lang="p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64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422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3600">
                <a:solidFill>
                  <a:srgbClr val="C00000"/>
                </a:solidFill>
              </a:rPr>
              <a:t>Deus..</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3600">
                <a:solidFill>
                  <a:schemeClr val="tx1">
                    <a:lumMod val="65000"/>
                    <a:lumOff val="35000"/>
                  </a:schemeClr>
                </a:solidFill>
              </a:rPr>
              <a:t>Deus dá vitória ao Seu povo através do Seu grande poder.</a:t>
            </a:r>
          </a:p>
          <a:p>
            <a:endParaRPr lang="en-US" altLang="ko-KR" sz="3600">
              <a:solidFill>
                <a:schemeClr val="tx1">
                  <a:lumMod val="65000"/>
                  <a:lumOff val="35000"/>
                </a:schemeClr>
              </a:solidFill>
            </a:endParaRPr>
          </a:p>
          <a:p>
            <a:r xmlns:a="http://schemas.openxmlformats.org/drawingml/2006/main">
              <a:rPr lang="pt" altLang="ko-KR" sz="3600">
                <a:solidFill>
                  <a:schemeClr val="tx1">
                    <a:lumMod val="65000"/>
                    <a:lumOff val="35000"/>
                  </a:schemeClr>
                </a:solidFill>
              </a:rPr>
              <a:t>Ele é Deus da Vitória!</a:t>
            </a:r>
          </a:p>
        </p:txBody>
      </p:sp>
    </p:spTree>
    <p:extLst>
      <p:ext uri="{BB962C8B-B14F-4D97-AF65-F5344CB8AC3E}">
        <p14:creationId xmlns:p14="http://schemas.microsoft.com/office/powerpoint/2010/main" val="276861465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4000">
                <a:solidFill>
                  <a:srgbClr val="FF0000"/>
                </a:solidFill>
              </a:rPr>
              <a:t>Teste de hoje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9277" y="11930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3600">
                <a:solidFill>
                  <a:schemeClr val="tx1">
                    <a:lumMod val="65000"/>
                    <a:lumOff val="35000"/>
                  </a:schemeClr>
                </a:solidFill>
              </a:rPr>
              <a:t>O que Deus ordenou a Josué que destruísse Jericó?</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en-US" sz="2800">
                <a:solidFill>
                  <a:schemeClr val="tx1">
                    <a:lumMod val="65000"/>
                    <a:lumOff val="35000"/>
                  </a:schemeClr>
                </a:solidFill>
              </a:rPr>
              <a:t>① </a:t>
            </a:r>
            <a:r xmlns:a="http://schemas.openxmlformats.org/drawingml/2006/main">
              <a:rPr lang="pt" altLang="ko-KR" sz="2800">
                <a:solidFill>
                  <a:schemeClr val="tx1">
                    <a:lumMod val="65000"/>
                    <a:lumOff val="35000"/>
                  </a:schemeClr>
                </a:solidFill>
              </a:rPr>
              <a:t>Jogue pedras em Jericó durante sete dias.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en-US" sz="2800">
                <a:solidFill>
                  <a:schemeClr val="tx1">
                    <a:lumMod val="65000"/>
                    <a:lumOff val="35000"/>
                  </a:schemeClr>
                </a:solidFill>
              </a:rPr>
              <a:t>② </a:t>
            </a:r>
            <a:r xmlns:a="http://schemas.openxmlformats.org/drawingml/2006/main">
              <a:rPr lang="pt" altLang="ko-KR" sz="2800">
                <a:solidFill>
                  <a:schemeClr val="tx1">
                    <a:lumMod val="65000"/>
                    <a:lumOff val="35000"/>
                  </a:schemeClr>
                </a:solidFill>
              </a:rPr>
              <a:t>Ore por Jericó durante sete dias.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en-US" sz="2800">
                <a:solidFill>
                  <a:schemeClr val="tx1">
                    <a:lumMod val="65000"/>
                    <a:lumOff val="35000"/>
                  </a:schemeClr>
                </a:solidFill>
              </a:rPr>
              <a:t>③ </a:t>
            </a:r>
            <a:r xmlns:a="http://schemas.openxmlformats.org/drawingml/2006/main">
              <a:rPr lang="pt" altLang="ko-KR" sz="2800">
                <a:solidFill>
                  <a:schemeClr val="tx1">
                    <a:lumMod val="65000"/>
                    <a:lumOff val="35000"/>
                  </a:schemeClr>
                </a:solidFill>
              </a:rPr>
              <a:t>Cante louvores por sete dias a Jericó.</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2800">
                <a:solidFill>
                  <a:schemeClr val="tx1">
                    <a:lumMod val="65000"/>
                    <a:lumOff val="35000"/>
                  </a:schemeClr>
                </a:solidFill>
              </a:rPr>
              <a:t>④ Marche contra o muro de Jericó por sete dias e em</a:t>
            </a:r>
          </a:p>
          <a:p>
            <a:r xmlns:a="http://schemas.openxmlformats.org/drawingml/2006/main">
              <a:rPr lang="pt" altLang="ko-KR" sz="2800">
                <a:solidFill>
                  <a:schemeClr val="tx1">
                    <a:lumMod val="65000"/>
                    <a:lumOff val="35000"/>
                  </a:schemeClr>
                </a:solidFill>
              </a:rPr>
              <a:t>no último dia dê um grito alto.</a:t>
            </a:r>
          </a:p>
        </p:txBody>
      </p:sp>
      <p:sp>
        <p:nvSpPr>
          <p:cNvPr id="24" name="TextBox 23"/>
          <p:cNvSpPr txBox="1"/>
          <p:nvPr/>
        </p:nvSpPr>
        <p:spPr>
          <a:xfrm>
            <a:off x="323528" y="5138027"/>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en-US" sz="2800">
                <a:solidFill>
                  <a:srgbClr val="FF0000"/>
                </a:solidFill>
              </a:rPr>
              <a:t>④ </a:t>
            </a:r>
            <a:r xmlns:a="http://schemas.openxmlformats.org/drawingml/2006/main">
              <a:rPr lang="pt" altLang="ko-KR" sz="2800">
                <a:solidFill>
                  <a:srgbClr val="FF0000"/>
                </a:solidFill>
              </a:rPr>
              <a:t>Marche contra o muro de Jericó por sete dias e em</a:t>
            </a:r>
          </a:p>
          <a:p>
            <a:r xmlns:a="http://schemas.openxmlformats.org/drawingml/2006/main">
              <a:rPr lang="pt" altLang="ko-KR" sz="2800">
                <a:solidFill>
                  <a:srgbClr val="FF0000"/>
                </a:solidFill>
              </a:rPr>
              <a:t>no último dia dê um grito alto.</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5652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t" altLang="ko-KR" sz="4000">
                <a:solidFill>
                  <a:srgbClr val="FF0000"/>
                </a:solidFill>
              </a:rPr>
              <a:t>Palavra de hoje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6414" y="1911636"/>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t" altLang="ko-KR" sz="3600">
                <a:solidFill>
                  <a:schemeClr val="tx1">
                    <a:lumMod val="65000"/>
                    <a:lumOff val="35000"/>
                  </a:schemeClr>
                </a:solidFill>
              </a:rPr>
              <a:t>Na sétima vez, quando os sacerdotes tocaram a trombeta, Josué ordenou ao povo: “Gritem! Porque o Senhor lhes deu a cidade!</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t" altLang="ko-KR" sz="2800">
                <a:solidFill>
                  <a:schemeClr val="tx1">
                    <a:lumMod val="65000"/>
                    <a:lumOff val="35000"/>
                  </a:schemeClr>
                </a:solidFill>
              </a:rPr>
              <a:t>Joshua</a:t>
            </a:r>
            <a:r xmlns:a="http://schemas.openxmlformats.org/drawingml/2006/main">
              <a:rPr lang="pt" altLang="en-US" sz="2800">
                <a:solidFill>
                  <a:schemeClr val="tx1">
                    <a:lumMod val="65000"/>
                    <a:lumOff val="35000"/>
                  </a:schemeClr>
                </a:solidFill>
              </a:rPr>
              <a:t> </a:t>
            </a:r>
            <a:r xmlns:a="http://schemas.openxmlformats.org/drawingml/2006/main">
              <a:rPr lang="pt"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9640354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Microsoft Windows NT 10.0.20348.0"/>
  <p:tag name="AS_RELEASE_DATE" val="2021.05.14"/>
  <p:tag name="AS_TITLE" val="Aspose.Slides for .NET Standard 2.0"/>
  <p:tag name="AS_VERSION" val="21.5"/>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4457</Words>
  <Application>Microsoft Office PowerPoint</Application>
  <PresentationFormat>화면 슬라이드 쇼(4:3)</PresentationFormat>
  <Paragraphs>460</Paragraphs>
  <Slides>165</Slides>
  <Notes>4</Notes>
  <HiddenSlides>0</HiddenSlides>
  <MMClips>0</MMClips>
  <ScaleCrop>false</ScaleCrop>
  <HeadingPairs>
    <vt:vector size="6" baseType="variant">
      <vt:variant>
        <vt:lpstr>사용한 글꼴</vt:lpstr>
      </vt:variant>
      <vt:variant>
        <vt:i4>2</vt:i4>
      </vt:variant>
      <vt:variant>
        <vt:lpstr>테마</vt:lpstr>
      </vt:variant>
      <vt:variant>
        <vt:i4>5</vt:i4>
      </vt:variant>
      <vt:variant>
        <vt:lpstr>슬라이드 제목</vt:lpstr>
      </vt:variant>
      <vt:variant>
        <vt:i4>165</vt:i4>
      </vt:variant>
    </vt:vector>
  </HeadingPairs>
  <TitlesOfParts>
    <vt:vector size="172" baseType="lpstr">
      <vt:lpstr>맑은 고딕</vt:lpstr>
      <vt:lpstr>Arial</vt:lpstr>
      <vt:lpstr>Office 테마</vt:lpstr>
      <vt:lpstr>Office 테마</vt:lpstr>
      <vt:lpstr>Office 테마</vt:lpstr>
      <vt:lpstr>Office 테마</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leo</dc:creator>
  <cp:lastModifiedBy>LG</cp:lastModifiedBy>
  <cp:revision>60</cp:revision>
  <dcterms:created xsi:type="dcterms:W3CDTF">2014-11-24T05:13:47Z</dcterms:created>
  <dcterms:modified xsi:type="dcterms:W3CDTF">2023-09-25T07:41:07Z</dcterms:modified>
</cp:coreProperties>
</file>